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7" r:id="rId3"/>
    <p:sldId id="328" r:id="rId4"/>
    <p:sldId id="331" r:id="rId5"/>
    <p:sldId id="330" r:id="rId6"/>
    <p:sldId id="329" r:id="rId7"/>
    <p:sldId id="315" r:id="rId8"/>
    <p:sldId id="332" r:id="rId9"/>
    <p:sldId id="321" r:id="rId10"/>
    <p:sldId id="333" r:id="rId11"/>
    <p:sldId id="334" r:id="rId12"/>
    <p:sldId id="337" r:id="rId13"/>
    <p:sldId id="335" r:id="rId14"/>
    <p:sldId id="336" r:id="rId15"/>
    <p:sldId id="338" r:id="rId16"/>
    <p:sldId id="339" r:id="rId17"/>
    <p:sldId id="340" r:id="rId18"/>
    <p:sldId id="341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 Bardos" initials="DB" lastIdx="1" clrIdx="0">
    <p:extLst>
      <p:ext uri="{19B8F6BF-5375-455C-9EA6-DF929625EA0E}">
        <p15:presenceInfo xmlns:p15="http://schemas.microsoft.com/office/powerpoint/2012/main" userId="24574bc53b4a8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  <a:srgbClr val="9ACA3C"/>
    <a:srgbClr val="0E6EB6"/>
    <a:srgbClr val="FFCC00"/>
    <a:srgbClr val="003399"/>
    <a:srgbClr val="DA5C57"/>
    <a:srgbClr val="FFED00"/>
    <a:srgbClr val="034B77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96" autoAdjust="0"/>
  </p:normalViewPr>
  <p:slideViewPr>
    <p:cSldViewPr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88" y="4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E4F84-882D-4ECC-ADC1-679EB0C41406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o-RO"/>
        </a:p>
      </dgm:t>
    </dgm:pt>
    <dgm:pt modelId="{87AC6401-D03A-4E30-976F-EA009F5E2F3F}">
      <dgm:prSet custT="1"/>
      <dgm:spPr/>
      <dgm:t>
        <a:bodyPr lIns="0" tIns="0" rIns="0" bIns="0" anchor="ctr"/>
        <a:lstStyle/>
        <a:p>
          <a:pPr rtl="0"/>
          <a:r>
            <a: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Communicator</a:t>
          </a:r>
          <a:endParaRPr lang="ro-RO" sz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CF2950D-B7EF-4740-BC6E-E071082B48A3}" type="parTrans" cxnId="{AA3FCDE8-393E-4938-8318-EC01D1C20FEE}">
      <dgm:prSet/>
      <dgm:spPr/>
      <dgm:t>
        <a:bodyPr/>
        <a:lstStyle/>
        <a:p>
          <a:endParaRPr lang="ro-RO"/>
        </a:p>
      </dgm:t>
    </dgm:pt>
    <dgm:pt modelId="{E171BB14-6790-4B6B-9F2F-DEF2E2D594A8}" type="sibTrans" cxnId="{AA3FCDE8-393E-4938-8318-EC01D1C20FEE}">
      <dgm:prSet/>
      <dgm:spPr/>
      <dgm:t>
        <a:bodyPr/>
        <a:lstStyle/>
        <a:p>
          <a:endParaRPr lang="ro-RO"/>
        </a:p>
      </dgm:t>
    </dgm:pt>
    <dgm:pt modelId="{83EDFDFC-FF5C-4CDB-9642-69E30E9FCAF6}">
      <dgm:prSet custT="1"/>
      <dgm:spPr/>
      <dgm:t>
        <a:bodyPr lIns="72000" tIns="0" rIns="0" bIns="0" anchor="ctr"/>
        <a:lstStyle/>
        <a:p>
          <a:pPr algn="l" rtl="0"/>
          <a:r>
            <a:rPr lang="en-US" sz="2000" b="1" i="0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Information and publicity measures</a:t>
          </a:r>
          <a:endParaRPr lang="ro-RO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553F5CC-A0D2-4862-83C2-0CF1E6D6841B}" type="parTrans" cxnId="{CB35A732-5B43-45BD-987D-BCA5F5ACC81F}">
      <dgm:prSet/>
      <dgm:spPr/>
      <dgm:t>
        <a:bodyPr/>
        <a:lstStyle/>
        <a:p>
          <a:endParaRPr lang="ro-RO"/>
        </a:p>
      </dgm:t>
    </dgm:pt>
    <dgm:pt modelId="{FC23A78E-4C44-42AF-827F-49833AAB7473}" type="sibTrans" cxnId="{CB35A732-5B43-45BD-987D-BCA5F5ACC81F}">
      <dgm:prSet/>
      <dgm:spPr/>
      <dgm:t>
        <a:bodyPr/>
        <a:lstStyle/>
        <a:p>
          <a:endParaRPr lang="ro-RO"/>
        </a:p>
      </dgm:t>
    </dgm:pt>
    <dgm:pt modelId="{8D361D7B-0445-4C41-B5AF-21F7F0C2390D}">
      <dgm:prSet custT="1"/>
      <dgm:spPr>
        <a:solidFill>
          <a:srgbClr val="FFC000">
            <a:alpha val="90000"/>
          </a:srgbClr>
        </a:solidFill>
      </dgm:spPr>
      <dgm:t>
        <a:bodyPr anchor="ctr"/>
        <a:lstStyle/>
        <a:p>
          <a:pPr rtl="0"/>
          <a:r>
            <a:rPr lang="ro-RO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person responsible at the project level</a:t>
          </a:r>
        </a:p>
      </dgm:t>
    </dgm:pt>
    <dgm:pt modelId="{1EC77A5F-0ABC-44B4-A7F5-55DCFDD89A9C}" type="parTrans" cxnId="{46BC3FD5-E59B-4771-AEB5-6C34F9E202D7}">
      <dgm:prSet/>
      <dgm:spPr/>
      <dgm:t>
        <a:bodyPr/>
        <a:lstStyle/>
        <a:p>
          <a:endParaRPr lang="ro-RO"/>
        </a:p>
      </dgm:t>
    </dgm:pt>
    <dgm:pt modelId="{A4A833C0-B410-42F3-BB7C-8DFDE0B52BB2}" type="sibTrans" cxnId="{46BC3FD5-E59B-4771-AEB5-6C34F9E202D7}">
      <dgm:prSet/>
      <dgm:spPr/>
      <dgm:t>
        <a:bodyPr/>
        <a:lstStyle/>
        <a:p>
          <a:endParaRPr lang="ro-RO"/>
        </a:p>
      </dgm:t>
    </dgm:pt>
    <dgm:pt modelId="{5919AD14-6547-4B57-A564-02BF62E4B2D6}">
      <dgm:prSet custT="1"/>
      <dgm:spPr>
        <a:solidFill>
          <a:srgbClr val="FFC000">
            <a:alpha val="90000"/>
          </a:srgbClr>
        </a:solidFill>
      </dgm:spPr>
      <dgm:t>
        <a:bodyPr anchor="ctr"/>
        <a:lstStyle/>
        <a:p>
          <a:pPr algn="l" rtl="0"/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andatory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use for all projects</a:t>
          </a:r>
          <a:endParaRPr lang="ro-RO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3662321-05D4-4D49-BE40-880CEF1E331C}" type="parTrans" cxnId="{F12CD14E-1AB3-447D-9817-E4F7C99574B2}">
      <dgm:prSet/>
      <dgm:spPr/>
      <dgm:t>
        <a:bodyPr/>
        <a:lstStyle/>
        <a:p>
          <a:endParaRPr lang="ro-RO"/>
        </a:p>
      </dgm:t>
    </dgm:pt>
    <dgm:pt modelId="{EF54A9A6-4B72-4C9A-8AA4-8924CA58461F}" type="sibTrans" cxnId="{F12CD14E-1AB3-447D-9817-E4F7C99574B2}">
      <dgm:prSet/>
      <dgm:spPr/>
      <dgm:t>
        <a:bodyPr/>
        <a:lstStyle/>
        <a:p>
          <a:endParaRPr lang="ro-RO"/>
        </a:p>
      </dgm:t>
    </dgm:pt>
    <dgm:pt modelId="{AACBE2CA-F744-4D6F-A941-8C0E2258C879}">
      <dgm:prSet custT="1"/>
      <dgm:spPr>
        <a:solidFill>
          <a:srgbClr val="FFC000"/>
        </a:solidFill>
      </dgm:spPr>
      <dgm:t>
        <a:bodyPr anchor="ctr"/>
        <a:lstStyle/>
        <a:p>
          <a:pPr rtl="0"/>
          <a:r>
            <a:rPr lang="ro-RO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</a:t>
          </a:r>
          <a:r>
            <a:rPr lang="en-US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nform JS on the measures taken to promote your project</a:t>
          </a:r>
          <a:endParaRPr lang="ro-RO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CC667F1-88F8-4F90-AD01-E94A326EBD9E}" type="parTrans" cxnId="{E2B18BE1-791A-41C5-9F61-A602870CDC0B}">
      <dgm:prSet/>
      <dgm:spPr/>
      <dgm:t>
        <a:bodyPr/>
        <a:lstStyle/>
        <a:p>
          <a:endParaRPr lang="ro-RO"/>
        </a:p>
      </dgm:t>
    </dgm:pt>
    <dgm:pt modelId="{02C8181D-8C4F-410C-B6A1-02BA4C40C0A6}" type="sibTrans" cxnId="{E2B18BE1-791A-41C5-9F61-A602870CDC0B}">
      <dgm:prSet/>
      <dgm:spPr/>
      <dgm:t>
        <a:bodyPr/>
        <a:lstStyle/>
        <a:p>
          <a:endParaRPr lang="ro-RO"/>
        </a:p>
      </dgm:t>
    </dgm:pt>
    <dgm:pt modelId="{740E5F93-2636-4A09-9969-B800F649944C}">
      <dgm:prSet custT="1"/>
      <dgm:spPr/>
      <dgm:t>
        <a:bodyPr lIns="0" tIns="0" rIns="72000" bIns="0" anchor="ctr"/>
        <a:lstStyle/>
        <a:p>
          <a:pPr algn="r"/>
          <a:r>
            <a:rPr lang="en-GB" sz="2000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Durable plaques or billboards</a:t>
          </a:r>
          <a:endParaRPr lang="en-GB" sz="2000" noProof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FE02EBA-E86C-4511-8426-61C9E196C7B2}" type="parTrans" cxnId="{44B174B7-2234-4C16-AB64-9AC3C31B3D5D}">
      <dgm:prSet/>
      <dgm:spPr/>
      <dgm:t>
        <a:bodyPr/>
        <a:lstStyle/>
        <a:p>
          <a:endParaRPr lang="ro-RO"/>
        </a:p>
      </dgm:t>
    </dgm:pt>
    <dgm:pt modelId="{7A7D3E4D-AC8C-4962-944B-AEFA2204ACA6}" type="sibTrans" cxnId="{44B174B7-2234-4C16-AB64-9AC3C31B3D5D}">
      <dgm:prSet/>
      <dgm:spPr/>
      <dgm:t>
        <a:bodyPr/>
        <a:lstStyle/>
        <a:p>
          <a:endParaRPr lang="ro-RO"/>
        </a:p>
      </dgm:t>
    </dgm:pt>
    <dgm:pt modelId="{0165181F-FB18-44BF-A2C2-FF4D86D0428C}">
      <dgm:prSet custT="1"/>
      <dgm:spPr/>
      <dgm:t>
        <a:bodyPr lIns="72000" tIns="0" rIns="0" bIns="0" anchor="ctr" anchorCtr="0"/>
        <a:lstStyle/>
        <a:p>
          <a:pPr algn="l" rtl="0"/>
          <a:r>
            <a:rPr lang="ro-RO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Programme</a:t>
          </a:r>
          <a:r>
            <a:rPr lang="en-GB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o-RO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logo</a:t>
          </a:r>
          <a:endParaRPr lang="ro-RO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C477DDD-8561-47B2-9B82-D8DAC3974349}" type="parTrans" cxnId="{5C83A2B4-5376-46C6-99B4-DC09EFE1A80B}">
      <dgm:prSet/>
      <dgm:spPr/>
      <dgm:t>
        <a:bodyPr/>
        <a:lstStyle/>
        <a:p>
          <a:endParaRPr lang="ro-RO"/>
        </a:p>
      </dgm:t>
    </dgm:pt>
    <dgm:pt modelId="{736A9366-CC71-499F-97F2-3586A8797BD3}" type="sibTrans" cxnId="{5C83A2B4-5376-46C6-99B4-DC09EFE1A80B}">
      <dgm:prSet/>
      <dgm:spPr/>
      <dgm:t>
        <a:bodyPr/>
        <a:lstStyle/>
        <a:p>
          <a:endParaRPr lang="ro-RO"/>
        </a:p>
      </dgm:t>
    </dgm:pt>
    <dgm:pt modelId="{6BBA7638-AE29-450F-8B94-1073AE94162F}">
      <dgm:prSet custT="1"/>
      <dgm:spPr>
        <a:solidFill>
          <a:srgbClr val="FFC000">
            <a:alpha val="90000"/>
          </a:srgbClr>
        </a:solidFill>
      </dgm:spPr>
      <dgm:t>
        <a:bodyPr anchor="ctr"/>
        <a:lstStyle/>
        <a:p>
          <a:pPr rtl="0"/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mandatory use on all communication materials</a:t>
          </a:r>
          <a:endParaRPr lang="ro-RO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6E7EFA6-D96A-4E33-8635-6B0A1AFB51B8}" type="parTrans" cxnId="{2C6C1B48-EB97-4920-A8E6-0600B78BB09C}">
      <dgm:prSet/>
      <dgm:spPr/>
      <dgm:t>
        <a:bodyPr/>
        <a:lstStyle/>
        <a:p>
          <a:endParaRPr lang="ro-RO"/>
        </a:p>
      </dgm:t>
    </dgm:pt>
    <dgm:pt modelId="{04190286-1BED-4A27-8C3C-60071EE5835C}" type="sibTrans" cxnId="{2C6C1B48-EB97-4920-A8E6-0600B78BB09C}">
      <dgm:prSet/>
      <dgm:spPr/>
      <dgm:t>
        <a:bodyPr/>
        <a:lstStyle/>
        <a:p>
          <a:endParaRPr lang="ro-RO"/>
        </a:p>
      </dgm:t>
    </dgm:pt>
    <dgm:pt modelId="{9B1AE66C-0F42-4839-A3C2-859A25F60B2D}" type="pres">
      <dgm:prSet presAssocID="{66DE4F84-882D-4ECC-ADC1-679EB0C4140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853F8A9-639C-4368-A419-B63622BA11B9}" type="pres">
      <dgm:prSet presAssocID="{66DE4F84-882D-4ECC-ADC1-679EB0C41406}" presName="children" presStyleCnt="0"/>
      <dgm:spPr/>
    </dgm:pt>
    <dgm:pt modelId="{466D8FCC-D196-4145-9C3E-40AB4380580D}" type="pres">
      <dgm:prSet presAssocID="{66DE4F84-882D-4ECC-ADC1-679EB0C41406}" presName="child1group" presStyleCnt="0"/>
      <dgm:spPr/>
    </dgm:pt>
    <dgm:pt modelId="{5EA887FC-9344-4B76-939D-6814FF06BD4C}" type="pres">
      <dgm:prSet presAssocID="{66DE4F84-882D-4ECC-ADC1-679EB0C41406}" presName="child1" presStyleLbl="bgAcc1" presStyleIdx="0" presStyleCnt="4" custLinFactNeighborX="-7443" custLinFactNeighborY="32212"/>
      <dgm:spPr/>
      <dgm:t>
        <a:bodyPr/>
        <a:lstStyle/>
        <a:p>
          <a:endParaRPr lang="ro-RO"/>
        </a:p>
      </dgm:t>
    </dgm:pt>
    <dgm:pt modelId="{68E7B819-3C32-478C-99FE-DD444F0D4C33}" type="pres">
      <dgm:prSet presAssocID="{66DE4F84-882D-4ECC-ADC1-679EB0C4140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A944A85-2652-4A23-AA3C-7BC232E0FF01}" type="pres">
      <dgm:prSet presAssocID="{66DE4F84-882D-4ECC-ADC1-679EB0C41406}" presName="child2group" presStyleCnt="0"/>
      <dgm:spPr/>
    </dgm:pt>
    <dgm:pt modelId="{9E935922-3D17-4F6B-9B4D-FFFF8A4DBEBE}" type="pres">
      <dgm:prSet presAssocID="{66DE4F84-882D-4ECC-ADC1-679EB0C41406}" presName="child2" presStyleLbl="bgAcc1" presStyleIdx="1" presStyleCnt="4" custLinFactNeighborX="18945" custLinFactNeighborY="32212"/>
      <dgm:spPr/>
      <dgm:t>
        <a:bodyPr/>
        <a:lstStyle/>
        <a:p>
          <a:endParaRPr lang="ro-RO"/>
        </a:p>
      </dgm:t>
    </dgm:pt>
    <dgm:pt modelId="{2F9A8A2D-A3F0-48B1-9AA1-DDDE18E37DC5}" type="pres">
      <dgm:prSet presAssocID="{66DE4F84-882D-4ECC-ADC1-679EB0C4140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01E0702-E46B-4BCB-B0E4-2304EF70DEAC}" type="pres">
      <dgm:prSet presAssocID="{66DE4F84-882D-4ECC-ADC1-679EB0C41406}" presName="child3group" presStyleCnt="0"/>
      <dgm:spPr/>
    </dgm:pt>
    <dgm:pt modelId="{813997CF-8DFC-475D-BA71-321FDA504C3B}" type="pres">
      <dgm:prSet presAssocID="{66DE4F84-882D-4ECC-ADC1-679EB0C41406}" presName="child3" presStyleLbl="bgAcc1" presStyleIdx="2" presStyleCnt="4" custLinFactNeighborX="17199" custLinFactNeighborY="-1657"/>
      <dgm:spPr/>
      <dgm:t>
        <a:bodyPr/>
        <a:lstStyle/>
        <a:p>
          <a:endParaRPr lang="ro-RO"/>
        </a:p>
      </dgm:t>
    </dgm:pt>
    <dgm:pt modelId="{DB7D9224-5B1C-4D36-9BE6-78C501297B8D}" type="pres">
      <dgm:prSet presAssocID="{66DE4F84-882D-4ECC-ADC1-679EB0C4140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C7D4FD4-E811-44EB-BFC3-72093B0F045A}" type="pres">
      <dgm:prSet presAssocID="{66DE4F84-882D-4ECC-ADC1-679EB0C41406}" presName="child4group" presStyleCnt="0"/>
      <dgm:spPr/>
    </dgm:pt>
    <dgm:pt modelId="{83FB5C7F-9631-47DF-917F-6DB8B033A4CC}" type="pres">
      <dgm:prSet presAssocID="{66DE4F84-882D-4ECC-ADC1-679EB0C41406}" presName="child4" presStyleLbl="bgAcc1" presStyleIdx="3" presStyleCnt="4" custLinFactNeighborX="-7439" custLinFactNeighborY="-1657"/>
      <dgm:spPr/>
      <dgm:t>
        <a:bodyPr/>
        <a:lstStyle/>
        <a:p>
          <a:endParaRPr lang="ro-RO"/>
        </a:p>
      </dgm:t>
    </dgm:pt>
    <dgm:pt modelId="{814551A3-ABC1-4AD5-A2EB-D11D90A05C0E}" type="pres">
      <dgm:prSet presAssocID="{66DE4F84-882D-4ECC-ADC1-679EB0C4140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789889A-1CA6-414F-8123-B1DD4D4551A3}" type="pres">
      <dgm:prSet presAssocID="{66DE4F84-882D-4ECC-ADC1-679EB0C41406}" presName="childPlaceholder" presStyleCnt="0"/>
      <dgm:spPr/>
    </dgm:pt>
    <dgm:pt modelId="{5EB9CDD2-3835-40BE-90A9-00360E78994B}" type="pres">
      <dgm:prSet presAssocID="{66DE4F84-882D-4ECC-ADC1-679EB0C41406}" presName="circle" presStyleCnt="0"/>
      <dgm:spPr/>
    </dgm:pt>
    <dgm:pt modelId="{CFA6B4D7-E0D1-484C-9B56-FAD30E245D7E}" type="pres">
      <dgm:prSet presAssocID="{66DE4F84-882D-4ECC-ADC1-679EB0C4140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D21E63F-9938-49A6-BECD-C8A0F930A8B8}" type="pres">
      <dgm:prSet presAssocID="{66DE4F84-882D-4ECC-ADC1-679EB0C4140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0ED4501-CB2E-4B98-BE6F-7D96431FA1D4}" type="pres">
      <dgm:prSet presAssocID="{66DE4F84-882D-4ECC-ADC1-679EB0C4140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A5006CB-DBC8-42AE-AB5C-95747DF3ECA7}" type="pres">
      <dgm:prSet presAssocID="{66DE4F84-882D-4ECC-ADC1-679EB0C4140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5D2655E-2717-4171-9502-1D3F7A4EE521}" type="pres">
      <dgm:prSet presAssocID="{66DE4F84-882D-4ECC-ADC1-679EB0C41406}" presName="quadrantPlaceholder" presStyleCnt="0"/>
      <dgm:spPr/>
    </dgm:pt>
    <dgm:pt modelId="{BDAA4CD5-97FA-4A35-AC31-8B2C47594F47}" type="pres">
      <dgm:prSet presAssocID="{66DE4F84-882D-4ECC-ADC1-679EB0C41406}" presName="center1" presStyleLbl="fgShp" presStyleIdx="0" presStyleCnt="2"/>
      <dgm:spPr>
        <a:solidFill>
          <a:srgbClr val="FFC000"/>
        </a:solidFill>
      </dgm:spPr>
    </dgm:pt>
    <dgm:pt modelId="{B4CF7553-C520-4767-8CD8-C8A57579A203}" type="pres">
      <dgm:prSet presAssocID="{66DE4F84-882D-4ECC-ADC1-679EB0C41406}" presName="center2" presStyleLbl="fgShp" presStyleIdx="1" presStyleCnt="2"/>
      <dgm:spPr>
        <a:solidFill>
          <a:srgbClr val="FFC000"/>
        </a:solidFill>
      </dgm:spPr>
    </dgm:pt>
  </dgm:ptLst>
  <dgm:cxnLst>
    <dgm:cxn modelId="{AA3FCDE8-393E-4938-8318-EC01D1C20FEE}" srcId="{66DE4F84-882D-4ECC-ADC1-679EB0C41406}" destId="{87AC6401-D03A-4E30-976F-EA009F5E2F3F}" srcOrd="0" destOrd="0" parTransId="{ECF2950D-B7EF-4740-BC6E-E071082B48A3}" sibTransId="{E171BB14-6790-4B6B-9F2F-DEF2E2D594A8}"/>
    <dgm:cxn modelId="{CB35A732-5B43-45BD-987D-BCA5F5ACC81F}" srcId="{66DE4F84-882D-4ECC-ADC1-679EB0C41406}" destId="{83EDFDFC-FF5C-4CDB-9642-69E30E9FCAF6}" srcOrd="1" destOrd="0" parTransId="{C553F5CC-A0D2-4862-83C2-0CF1E6D6841B}" sibTransId="{FC23A78E-4C44-42AF-827F-49833AAB7473}"/>
    <dgm:cxn modelId="{E2B18BE1-791A-41C5-9F61-A602870CDC0B}" srcId="{83EDFDFC-FF5C-4CDB-9642-69E30E9FCAF6}" destId="{AACBE2CA-F744-4D6F-A941-8C0E2258C879}" srcOrd="0" destOrd="0" parTransId="{7CC667F1-88F8-4F90-AD01-E94A326EBD9E}" sibTransId="{02C8181D-8C4F-410C-B6A1-02BA4C40C0A6}"/>
    <dgm:cxn modelId="{04C4C4EF-18BC-46B4-87D9-286843B48B28}" type="presOf" srcId="{AACBE2CA-F744-4D6F-A941-8C0E2258C879}" destId="{2F9A8A2D-A3F0-48B1-9AA1-DDDE18E37DC5}" srcOrd="1" destOrd="0" presId="urn:microsoft.com/office/officeart/2005/8/layout/cycle4"/>
    <dgm:cxn modelId="{9F46C14F-FF60-452E-9231-5C8ECDD0D4C0}" type="presOf" srcId="{8D361D7B-0445-4C41-B5AF-21F7F0C2390D}" destId="{68E7B819-3C32-478C-99FE-DD444F0D4C33}" srcOrd="1" destOrd="0" presId="urn:microsoft.com/office/officeart/2005/8/layout/cycle4"/>
    <dgm:cxn modelId="{2C6C1B48-EB97-4920-A8E6-0600B78BB09C}" srcId="{0165181F-FB18-44BF-A2C2-FF4D86D0428C}" destId="{6BBA7638-AE29-450F-8B94-1073AE94162F}" srcOrd="0" destOrd="0" parTransId="{46E7EFA6-D96A-4E33-8635-6B0A1AFB51B8}" sibTransId="{04190286-1BED-4A27-8C3C-60071EE5835C}"/>
    <dgm:cxn modelId="{77C95790-E67C-47DC-8257-13FD844C4E4A}" type="presOf" srcId="{87AC6401-D03A-4E30-976F-EA009F5E2F3F}" destId="{CFA6B4D7-E0D1-484C-9B56-FAD30E245D7E}" srcOrd="0" destOrd="0" presId="urn:microsoft.com/office/officeart/2005/8/layout/cycle4"/>
    <dgm:cxn modelId="{213CB4D4-59D3-41C6-B274-AAFD8B03658F}" type="presOf" srcId="{66DE4F84-882D-4ECC-ADC1-679EB0C41406}" destId="{9B1AE66C-0F42-4839-A3C2-859A25F60B2D}" srcOrd="0" destOrd="0" presId="urn:microsoft.com/office/officeart/2005/8/layout/cycle4"/>
    <dgm:cxn modelId="{5653DF3A-D9B7-4610-835C-EE794B2D647C}" type="presOf" srcId="{5919AD14-6547-4B57-A564-02BF62E4B2D6}" destId="{83FB5C7F-9631-47DF-917F-6DB8B033A4CC}" srcOrd="0" destOrd="0" presId="urn:microsoft.com/office/officeart/2005/8/layout/cycle4"/>
    <dgm:cxn modelId="{695FE945-1EF6-4676-96A2-9AEDEDE94D1B}" type="presOf" srcId="{8D361D7B-0445-4C41-B5AF-21F7F0C2390D}" destId="{5EA887FC-9344-4B76-939D-6814FF06BD4C}" srcOrd="0" destOrd="0" presId="urn:microsoft.com/office/officeart/2005/8/layout/cycle4"/>
    <dgm:cxn modelId="{46BC3FD5-E59B-4771-AEB5-6C34F9E202D7}" srcId="{87AC6401-D03A-4E30-976F-EA009F5E2F3F}" destId="{8D361D7B-0445-4C41-B5AF-21F7F0C2390D}" srcOrd="0" destOrd="0" parTransId="{1EC77A5F-0ABC-44B4-A7F5-55DCFDD89A9C}" sibTransId="{A4A833C0-B410-42F3-BB7C-8DFDE0B52BB2}"/>
    <dgm:cxn modelId="{5C83A2B4-5376-46C6-99B4-DC09EFE1A80B}" srcId="{66DE4F84-882D-4ECC-ADC1-679EB0C41406}" destId="{0165181F-FB18-44BF-A2C2-FF4D86D0428C}" srcOrd="2" destOrd="0" parTransId="{6C477DDD-8561-47B2-9B82-D8DAC3974349}" sibTransId="{736A9366-CC71-499F-97F2-3586A8797BD3}"/>
    <dgm:cxn modelId="{2145A485-5610-4E2F-A6CF-141BF6745CAF}" type="presOf" srcId="{5919AD14-6547-4B57-A564-02BF62E4B2D6}" destId="{814551A3-ABC1-4AD5-A2EB-D11D90A05C0E}" srcOrd="1" destOrd="0" presId="urn:microsoft.com/office/officeart/2005/8/layout/cycle4"/>
    <dgm:cxn modelId="{F12CD14E-1AB3-447D-9817-E4F7C99574B2}" srcId="{740E5F93-2636-4A09-9969-B800F649944C}" destId="{5919AD14-6547-4B57-A564-02BF62E4B2D6}" srcOrd="0" destOrd="0" parTransId="{73662321-05D4-4D49-BE40-880CEF1E331C}" sibTransId="{EF54A9A6-4B72-4C9A-8AA4-8924CA58461F}"/>
    <dgm:cxn modelId="{360A1B03-5094-4A4A-BAE2-F5379B2E2FC8}" type="presOf" srcId="{AACBE2CA-F744-4D6F-A941-8C0E2258C879}" destId="{9E935922-3D17-4F6B-9B4D-FFFF8A4DBEBE}" srcOrd="0" destOrd="0" presId="urn:microsoft.com/office/officeart/2005/8/layout/cycle4"/>
    <dgm:cxn modelId="{2EE1B5F8-BE15-45F6-811B-7F2BCF54CB9A}" type="presOf" srcId="{83EDFDFC-FF5C-4CDB-9642-69E30E9FCAF6}" destId="{FD21E63F-9938-49A6-BECD-C8A0F930A8B8}" srcOrd="0" destOrd="0" presId="urn:microsoft.com/office/officeart/2005/8/layout/cycle4"/>
    <dgm:cxn modelId="{A9138CA9-89BC-4A09-B591-929FD5E187BE}" type="presOf" srcId="{0165181F-FB18-44BF-A2C2-FF4D86D0428C}" destId="{B0ED4501-CB2E-4B98-BE6F-7D96431FA1D4}" srcOrd="0" destOrd="0" presId="urn:microsoft.com/office/officeart/2005/8/layout/cycle4"/>
    <dgm:cxn modelId="{89C6C8AA-0806-42AD-8054-F7588F22E7A1}" type="presOf" srcId="{6BBA7638-AE29-450F-8B94-1073AE94162F}" destId="{813997CF-8DFC-475D-BA71-321FDA504C3B}" srcOrd="0" destOrd="0" presId="urn:microsoft.com/office/officeart/2005/8/layout/cycle4"/>
    <dgm:cxn modelId="{21963DC7-C73B-4C74-B571-291CFDF517D8}" type="presOf" srcId="{740E5F93-2636-4A09-9969-B800F649944C}" destId="{7A5006CB-DBC8-42AE-AB5C-95747DF3ECA7}" srcOrd="0" destOrd="0" presId="urn:microsoft.com/office/officeart/2005/8/layout/cycle4"/>
    <dgm:cxn modelId="{294CE589-07C4-4DF1-97E6-567D9F3F6B11}" type="presOf" srcId="{6BBA7638-AE29-450F-8B94-1073AE94162F}" destId="{DB7D9224-5B1C-4D36-9BE6-78C501297B8D}" srcOrd="1" destOrd="0" presId="urn:microsoft.com/office/officeart/2005/8/layout/cycle4"/>
    <dgm:cxn modelId="{44B174B7-2234-4C16-AB64-9AC3C31B3D5D}" srcId="{66DE4F84-882D-4ECC-ADC1-679EB0C41406}" destId="{740E5F93-2636-4A09-9969-B800F649944C}" srcOrd="3" destOrd="0" parTransId="{1FE02EBA-E86C-4511-8426-61C9E196C7B2}" sibTransId="{7A7D3E4D-AC8C-4962-944B-AEFA2204ACA6}"/>
    <dgm:cxn modelId="{9420E52C-1750-4B76-B1CB-9568CA438F2B}" type="presParOf" srcId="{9B1AE66C-0F42-4839-A3C2-859A25F60B2D}" destId="{2853F8A9-639C-4368-A419-B63622BA11B9}" srcOrd="0" destOrd="0" presId="urn:microsoft.com/office/officeart/2005/8/layout/cycle4"/>
    <dgm:cxn modelId="{CA102845-292C-49B4-AE96-C2E26F409217}" type="presParOf" srcId="{2853F8A9-639C-4368-A419-B63622BA11B9}" destId="{466D8FCC-D196-4145-9C3E-40AB4380580D}" srcOrd="0" destOrd="0" presId="urn:microsoft.com/office/officeart/2005/8/layout/cycle4"/>
    <dgm:cxn modelId="{F3927FA5-32F9-4107-87D5-24739537CD48}" type="presParOf" srcId="{466D8FCC-D196-4145-9C3E-40AB4380580D}" destId="{5EA887FC-9344-4B76-939D-6814FF06BD4C}" srcOrd="0" destOrd="0" presId="urn:microsoft.com/office/officeart/2005/8/layout/cycle4"/>
    <dgm:cxn modelId="{F9E82B8C-7951-46EF-B3E7-5ED9EC46EB39}" type="presParOf" srcId="{466D8FCC-D196-4145-9C3E-40AB4380580D}" destId="{68E7B819-3C32-478C-99FE-DD444F0D4C33}" srcOrd="1" destOrd="0" presId="urn:microsoft.com/office/officeart/2005/8/layout/cycle4"/>
    <dgm:cxn modelId="{BE36338F-0DA3-4F3A-9E57-A18B764AF258}" type="presParOf" srcId="{2853F8A9-639C-4368-A419-B63622BA11B9}" destId="{FA944A85-2652-4A23-AA3C-7BC232E0FF01}" srcOrd="1" destOrd="0" presId="urn:microsoft.com/office/officeart/2005/8/layout/cycle4"/>
    <dgm:cxn modelId="{0FB2FDDC-A4A2-4F30-93A5-69B789342F9E}" type="presParOf" srcId="{FA944A85-2652-4A23-AA3C-7BC232E0FF01}" destId="{9E935922-3D17-4F6B-9B4D-FFFF8A4DBEBE}" srcOrd="0" destOrd="0" presId="urn:microsoft.com/office/officeart/2005/8/layout/cycle4"/>
    <dgm:cxn modelId="{8D90769C-2851-44DF-A855-D8D3A657029A}" type="presParOf" srcId="{FA944A85-2652-4A23-AA3C-7BC232E0FF01}" destId="{2F9A8A2D-A3F0-48B1-9AA1-DDDE18E37DC5}" srcOrd="1" destOrd="0" presId="urn:microsoft.com/office/officeart/2005/8/layout/cycle4"/>
    <dgm:cxn modelId="{7DCF1A1C-51D3-4DAC-B566-FB3200F32B9B}" type="presParOf" srcId="{2853F8A9-639C-4368-A419-B63622BA11B9}" destId="{501E0702-E46B-4BCB-B0E4-2304EF70DEAC}" srcOrd="2" destOrd="0" presId="urn:microsoft.com/office/officeart/2005/8/layout/cycle4"/>
    <dgm:cxn modelId="{2D7AD48E-A6CC-4B4D-BFFA-7EB0A5DFEABC}" type="presParOf" srcId="{501E0702-E46B-4BCB-B0E4-2304EF70DEAC}" destId="{813997CF-8DFC-475D-BA71-321FDA504C3B}" srcOrd="0" destOrd="0" presId="urn:microsoft.com/office/officeart/2005/8/layout/cycle4"/>
    <dgm:cxn modelId="{B22E6559-E962-4347-B308-2720EABEE760}" type="presParOf" srcId="{501E0702-E46B-4BCB-B0E4-2304EF70DEAC}" destId="{DB7D9224-5B1C-4D36-9BE6-78C501297B8D}" srcOrd="1" destOrd="0" presId="urn:microsoft.com/office/officeart/2005/8/layout/cycle4"/>
    <dgm:cxn modelId="{9EBD4497-897D-44F2-850B-FC6C263F3B24}" type="presParOf" srcId="{2853F8A9-639C-4368-A419-B63622BA11B9}" destId="{4C7D4FD4-E811-44EB-BFC3-72093B0F045A}" srcOrd="3" destOrd="0" presId="urn:microsoft.com/office/officeart/2005/8/layout/cycle4"/>
    <dgm:cxn modelId="{C1B1E93C-BEE1-4F4C-A454-CCFA3D894EFE}" type="presParOf" srcId="{4C7D4FD4-E811-44EB-BFC3-72093B0F045A}" destId="{83FB5C7F-9631-47DF-917F-6DB8B033A4CC}" srcOrd="0" destOrd="0" presId="urn:microsoft.com/office/officeart/2005/8/layout/cycle4"/>
    <dgm:cxn modelId="{56AD5F91-EF72-47FE-AF7F-DD3010ECBE42}" type="presParOf" srcId="{4C7D4FD4-E811-44EB-BFC3-72093B0F045A}" destId="{814551A3-ABC1-4AD5-A2EB-D11D90A05C0E}" srcOrd="1" destOrd="0" presId="urn:microsoft.com/office/officeart/2005/8/layout/cycle4"/>
    <dgm:cxn modelId="{98FA7E5C-6040-4796-81EF-AFE2808D5660}" type="presParOf" srcId="{2853F8A9-639C-4368-A419-B63622BA11B9}" destId="{B789889A-1CA6-414F-8123-B1DD4D4551A3}" srcOrd="4" destOrd="0" presId="urn:microsoft.com/office/officeart/2005/8/layout/cycle4"/>
    <dgm:cxn modelId="{295BF96F-D9CB-4986-9DD1-19D38E0B488C}" type="presParOf" srcId="{9B1AE66C-0F42-4839-A3C2-859A25F60B2D}" destId="{5EB9CDD2-3835-40BE-90A9-00360E78994B}" srcOrd="1" destOrd="0" presId="urn:microsoft.com/office/officeart/2005/8/layout/cycle4"/>
    <dgm:cxn modelId="{60727411-515D-4875-BC5E-F27F1A1DC415}" type="presParOf" srcId="{5EB9CDD2-3835-40BE-90A9-00360E78994B}" destId="{CFA6B4D7-E0D1-484C-9B56-FAD30E245D7E}" srcOrd="0" destOrd="0" presId="urn:microsoft.com/office/officeart/2005/8/layout/cycle4"/>
    <dgm:cxn modelId="{664EBBAE-9DFD-4838-9C81-2B25B648C15D}" type="presParOf" srcId="{5EB9CDD2-3835-40BE-90A9-00360E78994B}" destId="{FD21E63F-9938-49A6-BECD-C8A0F930A8B8}" srcOrd="1" destOrd="0" presId="urn:microsoft.com/office/officeart/2005/8/layout/cycle4"/>
    <dgm:cxn modelId="{7C0A30C9-0028-47F1-848E-54DF25A55B61}" type="presParOf" srcId="{5EB9CDD2-3835-40BE-90A9-00360E78994B}" destId="{B0ED4501-CB2E-4B98-BE6F-7D96431FA1D4}" srcOrd="2" destOrd="0" presId="urn:microsoft.com/office/officeart/2005/8/layout/cycle4"/>
    <dgm:cxn modelId="{5C4EF2B0-E988-49A1-9DC1-665A4D2983DF}" type="presParOf" srcId="{5EB9CDD2-3835-40BE-90A9-00360E78994B}" destId="{7A5006CB-DBC8-42AE-AB5C-95747DF3ECA7}" srcOrd="3" destOrd="0" presId="urn:microsoft.com/office/officeart/2005/8/layout/cycle4"/>
    <dgm:cxn modelId="{B05E02A2-DC26-4DDE-BDA3-382982A05432}" type="presParOf" srcId="{5EB9CDD2-3835-40BE-90A9-00360E78994B}" destId="{25D2655E-2717-4171-9502-1D3F7A4EE521}" srcOrd="4" destOrd="0" presId="urn:microsoft.com/office/officeart/2005/8/layout/cycle4"/>
    <dgm:cxn modelId="{AA7CAC5C-C5E6-4ACA-BF77-A1ED85AFDC41}" type="presParOf" srcId="{9B1AE66C-0F42-4839-A3C2-859A25F60B2D}" destId="{BDAA4CD5-97FA-4A35-AC31-8B2C47594F47}" srcOrd="2" destOrd="0" presId="urn:microsoft.com/office/officeart/2005/8/layout/cycle4"/>
    <dgm:cxn modelId="{3C8D18FB-ACC4-4BD7-91D2-AE888C693DBA}" type="presParOf" srcId="{9B1AE66C-0F42-4839-A3C2-859A25F60B2D}" destId="{B4CF7553-C520-4767-8CD8-C8A57579A20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CAF33-9A99-4672-B102-C1433873B3A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o-RO"/>
        </a:p>
      </dgm:t>
    </dgm:pt>
    <dgm:pt modelId="{DE182FED-69E9-4838-A423-2B5C7C3E59EE}">
      <dgm:prSet custT="1"/>
      <dgm:spPr/>
      <dgm:t>
        <a:bodyPr/>
        <a:lstStyle/>
        <a:p>
          <a:pPr rtl="0"/>
          <a:r>
            <a:rPr lang="vi-VN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Programul </a:t>
          </a:r>
          <a:r>
            <a:rPr lang="en-US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Interreg </a:t>
          </a:r>
          <a:r>
            <a:rPr lang="vi-VN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IPA România-Serbia</a:t>
          </a:r>
          <a:endParaRPr lang="ro-RO" sz="22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0643FD1-C8FB-43F4-B554-B7768E642280}" type="parTrans" cxnId="{9BFE2D86-20EE-4151-9CD0-F71FC766A805}">
      <dgm:prSet/>
      <dgm:spPr/>
      <dgm:t>
        <a:bodyPr/>
        <a:lstStyle/>
        <a:p>
          <a:endParaRPr lang="ro-RO"/>
        </a:p>
      </dgm:t>
    </dgm:pt>
    <dgm:pt modelId="{3A17E753-D0D3-4BF5-837F-0E9CB2B30B2C}" type="sibTrans" cxnId="{9BFE2D86-20EE-4151-9CD0-F71FC766A805}">
      <dgm:prSet/>
      <dgm:spPr/>
      <dgm:t>
        <a:bodyPr/>
        <a:lstStyle/>
        <a:p>
          <a:endParaRPr lang="ro-RO"/>
        </a:p>
      </dgm:t>
    </dgm:pt>
    <dgm:pt modelId="{AC1FF817-75CD-4282-A8C7-4175945286EE}">
      <dgm:prSet custT="1"/>
      <dgm:spPr/>
      <dgm:t>
        <a:bodyPr/>
        <a:lstStyle/>
        <a:p>
          <a:pPr rtl="0"/>
          <a:r>
            <a:rPr lang="sr-Latn-RS" sz="2200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Interreg IPA Program Rumuniјa-Srbiјa</a:t>
          </a:r>
        </a:p>
      </dgm:t>
    </dgm:pt>
    <dgm:pt modelId="{330B6FE0-1779-4882-822B-FC12F6814D35}" type="parTrans" cxnId="{CD086F37-1B3B-4501-A214-CE04F6287DDE}">
      <dgm:prSet/>
      <dgm:spPr/>
      <dgm:t>
        <a:bodyPr/>
        <a:lstStyle/>
        <a:p>
          <a:endParaRPr lang="ro-RO"/>
        </a:p>
      </dgm:t>
    </dgm:pt>
    <dgm:pt modelId="{8DDC42CE-DD84-414C-85CD-8F0C04F53219}" type="sibTrans" cxnId="{CD086F37-1B3B-4501-A214-CE04F6287DDE}">
      <dgm:prSet/>
      <dgm:spPr/>
      <dgm:t>
        <a:bodyPr/>
        <a:lstStyle/>
        <a:p>
          <a:endParaRPr lang="ro-RO"/>
        </a:p>
      </dgm:t>
    </dgm:pt>
    <dgm:pt modelId="{04312A3D-642C-48C9-96C2-5DEF52C3D76C}">
      <dgm:prSet custT="1"/>
      <dgm:spPr/>
      <dgm:t>
        <a:bodyPr/>
        <a:lstStyle/>
        <a:p>
          <a:pPr rtl="0"/>
          <a:r>
            <a:rPr lang="sr-Cyrl-RS" sz="2200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Интерег ИПА Програм Румунија-Србија  </a:t>
          </a:r>
        </a:p>
      </dgm:t>
    </dgm:pt>
    <dgm:pt modelId="{823DDD8B-985D-4BE6-BFCB-8AF0E062DE6A}" type="parTrans" cxnId="{A80AEA43-3AF8-4C44-A804-EF6DA4BD5FF7}">
      <dgm:prSet/>
      <dgm:spPr/>
      <dgm:t>
        <a:bodyPr/>
        <a:lstStyle/>
        <a:p>
          <a:endParaRPr lang="ro-RO"/>
        </a:p>
      </dgm:t>
    </dgm:pt>
    <dgm:pt modelId="{0D855434-B2AE-4368-8176-281BA9AD1119}" type="sibTrans" cxnId="{A80AEA43-3AF8-4C44-A804-EF6DA4BD5FF7}">
      <dgm:prSet/>
      <dgm:spPr/>
      <dgm:t>
        <a:bodyPr/>
        <a:lstStyle/>
        <a:p>
          <a:endParaRPr lang="ro-RO"/>
        </a:p>
      </dgm:t>
    </dgm:pt>
    <dgm:pt modelId="{9285904C-74DE-41FD-B66C-5BA0A145D3AB}" type="pres">
      <dgm:prSet presAssocID="{5D3CAF33-9A99-4672-B102-C1433873B3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6DA08F98-AFEF-4E6D-93A4-53AE4C5F8B9A}" type="pres">
      <dgm:prSet presAssocID="{DE182FED-69E9-4838-A423-2B5C7C3E59EE}" presName="parentText" presStyleLbl="node1" presStyleIdx="0" presStyleCnt="3" custLinFactY="-22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20485F3-DF5A-483F-8CD6-CF3CE0295D2B}" type="pres">
      <dgm:prSet presAssocID="{3A17E753-D0D3-4BF5-837F-0E9CB2B30B2C}" presName="spacer" presStyleCnt="0"/>
      <dgm:spPr/>
    </dgm:pt>
    <dgm:pt modelId="{63B5D0A5-3142-4488-908A-9A3D63CCCC43}" type="pres">
      <dgm:prSet presAssocID="{AC1FF817-75CD-4282-A8C7-4175945286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01E7D40-A1CA-41E0-B0CC-7E3A82BDAB56}" type="pres">
      <dgm:prSet presAssocID="{8DDC42CE-DD84-414C-85CD-8F0C04F53219}" presName="spacer" presStyleCnt="0"/>
      <dgm:spPr/>
    </dgm:pt>
    <dgm:pt modelId="{27A3743A-7E99-47D1-AD13-AE706A6E463B}" type="pres">
      <dgm:prSet presAssocID="{04312A3D-642C-48C9-96C2-5DEF52C3D76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D027998A-67CA-4035-9F53-BC52C2E5130B}" type="presOf" srcId="{DE182FED-69E9-4838-A423-2B5C7C3E59EE}" destId="{6DA08F98-AFEF-4E6D-93A4-53AE4C5F8B9A}" srcOrd="0" destOrd="0" presId="urn:microsoft.com/office/officeart/2005/8/layout/vList2"/>
    <dgm:cxn modelId="{A80AEA43-3AF8-4C44-A804-EF6DA4BD5FF7}" srcId="{5D3CAF33-9A99-4672-B102-C1433873B3A4}" destId="{04312A3D-642C-48C9-96C2-5DEF52C3D76C}" srcOrd="2" destOrd="0" parTransId="{823DDD8B-985D-4BE6-BFCB-8AF0E062DE6A}" sibTransId="{0D855434-B2AE-4368-8176-281BA9AD1119}"/>
    <dgm:cxn modelId="{E9F2B21D-DC3A-478D-93D9-1B9088FA70A0}" type="presOf" srcId="{04312A3D-642C-48C9-96C2-5DEF52C3D76C}" destId="{27A3743A-7E99-47D1-AD13-AE706A6E463B}" srcOrd="0" destOrd="0" presId="urn:microsoft.com/office/officeart/2005/8/layout/vList2"/>
    <dgm:cxn modelId="{205B882A-BB11-456F-8599-9F0B2F3B4EA1}" type="presOf" srcId="{AC1FF817-75CD-4282-A8C7-4175945286EE}" destId="{63B5D0A5-3142-4488-908A-9A3D63CCCC43}" srcOrd="0" destOrd="0" presId="urn:microsoft.com/office/officeart/2005/8/layout/vList2"/>
    <dgm:cxn modelId="{9BFE2D86-20EE-4151-9CD0-F71FC766A805}" srcId="{5D3CAF33-9A99-4672-B102-C1433873B3A4}" destId="{DE182FED-69E9-4838-A423-2B5C7C3E59EE}" srcOrd="0" destOrd="0" parTransId="{F0643FD1-C8FB-43F4-B554-B7768E642280}" sibTransId="{3A17E753-D0D3-4BF5-837F-0E9CB2B30B2C}"/>
    <dgm:cxn modelId="{A7A17A71-B43C-4210-B078-3EA6726DC640}" type="presOf" srcId="{5D3CAF33-9A99-4672-B102-C1433873B3A4}" destId="{9285904C-74DE-41FD-B66C-5BA0A145D3AB}" srcOrd="0" destOrd="0" presId="urn:microsoft.com/office/officeart/2005/8/layout/vList2"/>
    <dgm:cxn modelId="{CD086F37-1B3B-4501-A214-CE04F6287DDE}" srcId="{5D3CAF33-9A99-4672-B102-C1433873B3A4}" destId="{AC1FF817-75CD-4282-A8C7-4175945286EE}" srcOrd="1" destOrd="0" parTransId="{330B6FE0-1779-4882-822B-FC12F6814D35}" sibTransId="{8DDC42CE-DD84-414C-85CD-8F0C04F53219}"/>
    <dgm:cxn modelId="{B44CBB65-75A8-4A0B-ACE0-BE604F319E74}" type="presParOf" srcId="{9285904C-74DE-41FD-B66C-5BA0A145D3AB}" destId="{6DA08F98-AFEF-4E6D-93A4-53AE4C5F8B9A}" srcOrd="0" destOrd="0" presId="urn:microsoft.com/office/officeart/2005/8/layout/vList2"/>
    <dgm:cxn modelId="{05243D7B-FF01-496D-8C73-55F16262B801}" type="presParOf" srcId="{9285904C-74DE-41FD-B66C-5BA0A145D3AB}" destId="{F20485F3-DF5A-483F-8CD6-CF3CE0295D2B}" srcOrd="1" destOrd="0" presId="urn:microsoft.com/office/officeart/2005/8/layout/vList2"/>
    <dgm:cxn modelId="{C2D67B09-7359-45FD-A80C-08D3AB2E7535}" type="presParOf" srcId="{9285904C-74DE-41FD-B66C-5BA0A145D3AB}" destId="{63B5D0A5-3142-4488-908A-9A3D63CCCC43}" srcOrd="2" destOrd="0" presId="urn:microsoft.com/office/officeart/2005/8/layout/vList2"/>
    <dgm:cxn modelId="{576662DC-7F93-41E7-BE00-6CEAA904D350}" type="presParOf" srcId="{9285904C-74DE-41FD-B66C-5BA0A145D3AB}" destId="{301E7D40-A1CA-41E0-B0CC-7E3A82BDAB56}" srcOrd="3" destOrd="0" presId="urn:microsoft.com/office/officeart/2005/8/layout/vList2"/>
    <dgm:cxn modelId="{2711ABC4-43F3-474A-B8CB-B78597370586}" type="presParOf" srcId="{9285904C-74DE-41FD-B66C-5BA0A145D3AB}" destId="{27A3743A-7E99-47D1-AD13-AE706A6E46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997CF-8DFC-475D-BA71-321FDA504C3B}">
      <dsp:nvSpPr>
        <dsp:cNvPr id="0" name=""/>
        <dsp:cNvSpPr/>
      </dsp:nvSpPr>
      <dsp:spPr>
        <a:xfrm>
          <a:off x="7128787" y="4032440"/>
          <a:ext cx="2952472" cy="1912532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mandatory use on all communication materials</a:t>
          </a:r>
          <a:endParaRPr lang="ro-RO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056540" y="4552585"/>
        <a:ext cx="1982706" cy="1350375"/>
      </dsp:txXfrm>
    </dsp:sp>
    <dsp:sp modelId="{83FB5C7F-9631-47DF-917F-6DB8B033A4CC}">
      <dsp:nvSpPr>
        <dsp:cNvPr id="0" name=""/>
        <dsp:cNvSpPr/>
      </dsp:nvSpPr>
      <dsp:spPr>
        <a:xfrm>
          <a:off x="1584166" y="4032440"/>
          <a:ext cx="2952472" cy="1912532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andatory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use for all projects</a:t>
          </a:r>
          <a:endParaRPr lang="ro-RO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626178" y="4552585"/>
        <a:ext cx="1982706" cy="1350375"/>
      </dsp:txXfrm>
    </dsp:sp>
    <dsp:sp modelId="{9E935922-3D17-4F6B-9B4D-FFFF8A4DBEBE}">
      <dsp:nvSpPr>
        <dsp:cNvPr id="0" name=""/>
        <dsp:cNvSpPr/>
      </dsp:nvSpPr>
      <dsp:spPr>
        <a:xfrm>
          <a:off x="7180337" y="616064"/>
          <a:ext cx="2952472" cy="191253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</a:t>
          </a:r>
          <a:r>
            <a:rPr lang="en-US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nform JS on the measures taken to promote your project</a:t>
          </a:r>
          <a:endParaRPr lang="ro-RO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108091" y="658076"/>
        <a:ext cx="1982706" cy="1350375"/>
      </dsp:txXfrm>
    </dsp:sp>
    <dsp:sp modelId="{5EA887FC-9344-4B76-939D-6814FF06BD4C}">
      <dsp:nvSpPr>
        <dsp:cNvPr id="0" name=""/>
        <dsp:cNvSpPr/>
      </dsp:nvSpPr>
      <dsp:spPr>
        <a:xfrm>
          <a:off x="1584047" y="616064"/>
          <a:ext cx="2952472" cy="1912532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person responsible at the project level</a:t>
          </a:r>
        </a:p>
      </dsp:txBody>
      <dsp:txXfrm>
        <a:off x="1626059" y="658076"/>
        <a:ext cx="1982706" cy="1350375"/>
      </dsp:txXfrm>
    </dsp:sp>
    <dsp:sp modelId="{CFA6B4D7-E0D1-484C-9B56-FAD30E245D7E}">
      <dsp:nvSpPr>
        <dsp:cNvPr id="0" name=""/>
        <dsp:cNvSpPr/>
      </dsp:nvSpPr>
      <dsp:spPr>
        <a:xfrm>
          <a:off x="3040969" y="340669"/>
          <a:ext cx="2587895" cy="2587895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Communicator</a:t>
          </a:r>
          <a:endParaRPr lang="ro-RO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798946" y="1098646"/>
        <a:ext cx="1829918" cy="1829918"/>
      </dsp:txXfrm>
    </dsp:sp>
    <dsp:sp modelId="{FD21E63F-9938-49A6-BECD-C8A0F930A8B8}">
      <dsp:nvSpPr>
        <dsp:cNvPr id="0" name=""/>
        <dsp:cNvSpPr/>
      </dsp:nvSpPr>
      <dsp:spPr>
        <a:xfrm rot="5400000">
          <a:off x="5748398" y="340669"/>
          <a:ext cx="2587895" cy="2587895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Information and publicity measures</a:t>
          </a:r>
          <a:endParaRPr lang="ro-RO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5748398" y="1098646"/>
        <a:ext cx="1829918" cy="1829918"/>
      </dsp:txXfrm>
    </dsp:sp>
    <dsp:sp modelId="{B0ED4501-CB2E-4B98-BE6F-7D96431FA1D4}">
      <dsp:nvSpPr>
        <dsp:cNvPr id="0" name=""/>
        <dsp:cNvSpPr/>
      </dsp:nvSpPr>
      <dsp:spPr>
        <a:xfrm rot="10800000">
          <a:off x="5748398" y="3048098"/>
          <a:ext cx="2587895" cy="2587895"/>
        </a:xfrm>
        <a:prstGeom prst="pieWedg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Programme</a:t>
          </a:r>
          <a:r>
            <a:rPr lang="en-GB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o-RO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logo</a:t>
          </a:r>
          <a:endParaRPr lang="ro-RO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5748398" y="3048098"/>
        <a:ext cx="1829918" cy="1829918"/>
      </dsp:txXfrm>
    </dsp:sp>
    <dsp:sp modelId="{7A5006CB-DBC8-42AE-AB5C-95747DF3ECA7}">
      <dsp:nvSpPr>
        <dsp:cNvPr id="0" name=""/>
        <dsp:cNvSpPr/>
      </dsp:nvSpPr>
      <dsp:spPr>
        <a:xfrm rot="16200000">
          <a:off x="3040969" y="3048098"/>
          <a:ext cx="2587895" cy="2587895"/>
        </a:xfrm>
        <a:prstGeom prst="pieWedg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720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Durable plaques or billboards</a:t>
          </a:r>
          <a:endParaRPr lang="en-GB" sz="2000" kern="1200" noProof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5400000">
        <a:off x="3798946" y="3048098"/>
        <a:ext cx="1829918" cy="1829918"/>
      </dsp:txXfrm>
    </dsp:sp>
    <dsp:sp modelId="{BDAA4CD5-97FA-4A35-AC31-8B2C47594F47}">
      <dsp:nvSpPr>
        <dsp:cNvPr id="0" name=""/>
        <dsp:cNvSpPr/>
      </dsp:nvSpPr>
      <dsp:spPr>
        <a:xfrm>
          <a:off x="5241876" y="2450432"/>
          <a:ext cx="893511" cy="776966"/>
        </a:xfrm>
        <a:prstGeom prst="circular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F7553-C520-4767-8CD8-C8A57579A203}">
      <dsp:nvSpPr>
        <dsp:cNvPr id="0" name=""/>
        <dsp:cNvSpPr/>
      </dsp:nvSpPr>
      <dsp:spPr>
        <a:xfrm rot="10800000">
          <a:off x="5241876" y="2749265"/>
          <a:ext cx="893511" cy="776966"/>
        </a:xfrm>
        <a:prstGeom prst="circular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10 </a:t>
            </a:r>
            <a:r>
              <a:rPr lang="en-US" dirty="0" err="1"/>
              <a:t>noiembrie</a:t>
            </a:r>
            <a:r>
              <a:rPr lang="en-US" dirty="0"/>
              <a:t> 2015 - </a:t>
            </a:r>
            <a:r>
              <a:rPr lang="en-US" dirty="0" err="1"/>
              <a:t>Timșoara</a:t>
            </a:r>
            <a:r>
              <a:rPr lang="en-US" dirty="0"/>
              <a:t>, România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9CF8E-B6FD-4E7E-B005-17AE2D79B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6262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10 </a:t>
            </a:r>
            <a:r>
              <a:rPr lang="en-US" dirty="0" err="1"/>
              <a:t>noiembrie</a:t>
            </a:r>
            <a:r>
              <a:rPr lang="en-US" dirty="0"/>
              <a:t> 2015 - </a:t>
            </a:r>
            <a:r>
              <a:rPr lang="en-US" dirty="0" err="1"/>
              <a:t>Timșoara</a:t>
            </a:r>
            <a:r>
              <a:rPr lang="en-US" dirty="0"/>
              <a:t>, România 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6302-ED48-4C53-A492-7C0FE8F88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321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6302-ED48-4C53-A492-7C0FE8F888F0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noiembrie</a:t>
            </a:r>
            <a:r>
              <a:rPr lang="en-US" dirty="0"/>
              <a:t> 2015 - </a:t>
            </a:r>
            <a:r>
              <a:rPr lang="en-US" dirty="0" err="1"/>
              <a:t>Timșoara</a:t>
            </a:r>
            <a:r>
              <a:rPr lang="en-US" dirty="0"/>
              <a:t>, România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43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49A57C-B8C3-30B3-95AD-BA4F8518E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4405383" cy="13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42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75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332656"/>
            <a:ext cx="4176464" cy="1008111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249C11-6C55-2163-44EB-D678B83AF4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129079" cy="94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0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rgbClr val="9FAEE5"/>
          </a:solidFill>
          <a:ln>
            <a:solidFill>
              <a:srgbClr val="C6D9F1"/>
            </a:solidFill>
          </a:ln>
        </p:spPr>
        <p:txBody>
          <a:bodyPr/>
          <a:lstStyle>
            <a:lvl1pPr>
              <a:defRPr sz="28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solidFill>
              <a:srgbClr val="0070C0"/>
            </a:solidFill>
          </a:ln>
        </p:spPr>
        <p:txBody>
          <a:bodyPr/>
          <a:lstStyle>
            <a:lvl1pPr>
              <a:defRPr sz="28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6" y="332656"/>
            <a:ext cx="4176464" cy="1008111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882375E-7E4C-CB22-2E8A-83C4C8779F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129079" cy="94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0" y="1268760"/>
            <a:ext cx="8444270" cy="69989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370527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D5829F-BEC7-5785-596B-773E9911DC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1362"/>
            <a:ext cx="3129079" cy="94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4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8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5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6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4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0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7"/>
          <p:cNvSpPr txBox="1">
            <a:spLocks/>
          </p:cNvSpPr>
          <p:nvPr/>
        </p:nvSpPr>
        <p:spPr>
          <a:xfrm>
            <a:off x="-26271" y="5595796"/>
            <a:ext cx="9144000" cy="763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Timisoara, Romania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17"/>
          <p:cNvSpPr txBox="1">
            <a:spLocks/>
          </p:cNvSpPr>
          <p:nvPr/>
        </p:nvSpPr>
        <p:spPr>
          <a:xfrm>
            <a:off x="0" y="1955605"/>
            <a:ext cx="9144000" cy="1152129"/>
          </a:xfrm>
          <a:prstGeom prst="rect">
            <a:avLst/>
          </a:prstGeom>
          <a:gradFill flip="none" rotWithShape="1">
            <a:gsLst>
              <a:gs pos="90000">
                <a:srgbClr val="034B77"/>
              </a:gs>
              <a:gs pos="40000">
                <a:srgbClr val="3471B8"/>
              </a:gs>
            </a:gsLst>
            <a:lin ang="2400000" scaled="0"/>
            <a:tileRect/>
          </a:gra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2400" b="1" dirty="0">
                <a:solidFill>
                  <a:srgbClr val="FFFFFF"/>
                </a:solidFill>
              </a:rPr>
              <a:t>Interreg IPA </a:t>
            </a:r>
            <a:endParaRPr lang="ro-RO" sz="2400" b="1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it-IT" sz="2400" b="1" dirty="0">
                <a:solidFill>
                  <a:srgbClr val="FFFFFF"/>
                </a:solidFill>
              </a:rPr>
              <a:t>Romania</a:t>
            </a:r>
            <a:r>
              <a:rPr lang="ro-RO" sz="2400" b="1" dirty="0">
                <a:solidFill>
                  <a:srgbClr val="FFFFFF"/>
                </a:solidFill>
              </a:rPr>
              <a:t>-</a:t>
            </a:r>
            <a:r>
              <a:rPr lang="it-IT" sz="2400" b="1" dirty="0">
                <a:solidFill>
                  <a:srgbClr val="FFFFFF"/>
                </a:solidFill>
              </a:rPr>
              <a:t>Serbia</a:t>
            </a:r>
            <a:r>
              <a:rPr lang="ro-RO" sz="2400" b="1" dirty="0">
                <a:solidFill>
                  <a:srgbClr val="FFFFFF"/>
                </a:solidFill>
              </a:rPr>
              <a:t> </a:t>
            </a:r>
            <a:r>
              <a:rPr lang="ro-RO" sz="2400" b="1" dirty="0" err="1">
                <a:solidFill>
                  <a:srgbClr val="FFFFFF"/>
                </a:solidFill>
              </a:rPr>
              <a:t>Programme</a:t>
            </a:r>
            <a:endParaRPr lang="ro-RO"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26B407-E154-4189-9A59-22F8D6604218}"/>
              </a:ext>
            </a:extLst>
          </p:cNvPr>
          <p:cNvSpPr txBox="1"/>
          <p:nvPr/>
        </p:nvSpPr>
        <p:spPr>
          <a:xfrm>
            <a:off x="0" y="3107734"/>
            <a:ext cx="9144000" cy="390492"/>
          </a:xfrm>
          <a:prstGeom prst="rect">
            <a:avLst/>
          </a:prstGeom>
          <a:solidFill>
            <a:srgbClr val="FFED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 beyond borders!</a:t>
            </a:r>
            <a:endParaRPr lang="en-GB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4BF1B044-BDD0-4A9A-A805-BFD910548384}"/>
              </a:ext>
            </a:extLst>
          </p:cNvPr>
          <p:cNvSpPr txBox="1">
            <a:spLocks/>
          </p:cNvSpPr>
          <p:nvPr/>
        </p:nvSpPr>
        <p:spPr>
          <a:xfrm>
            <a:off x="-17045" y="6381328"/>
            <a:ext cx="9125549" cy="372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320" marR="15240">
              <a:lnSpc>
                <a:spcPct val="104000"/>
              </a:lnSpc>
              <a:spcBef>
                <a:spcPts val="220"/>
              </a:spcBef>
              <a:buFontTx/>
              <a:buNone/>
              <a:defRPr/>
            </a:pPr>
            <a:r>
              <a:rPr lang="ro-RO" sz="1600" dirty="0" err="1">
                <a:solidFill>
                  <a:schemeClr val="tx1"/>
                </a:solidFill>
                <a:latin typeface="+mn-lt"/>
              </a:rPr>
              <a:t>Programme</a:t>
            </a:r>
            <a:r>
              <a:rPr lang="ro-RO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co-</a:t>
            </a:r>
            <a:r>
              <a:rPr lang="ro-RO" sz="1600" dirty="0" err="1">
                <a:solidFill>
                  <a:schemeClr val="tx1"/>
                </a:solidFill>
                <a:latin typeface="+mn-lt"/>
              </a:rPr>
              <a:t>funded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 by the European Union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2ABF2B8-9EFA-3919-C075-30C2E9847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5" y="3936044"/>
            <a:ext cx="891562" cy="8915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4BCA5CC-EAD1-BC4C-F106-041C23838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936044"/>
            <a:ext cx="894579" cy="8915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BFA6C18-4F3C-E51C-4917-972F664F0B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45" y="3936044"/>
            <a:ext cx="891562" cy="8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1124744"/>
            <a:ext cx="9144000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  <a:prstDash val="lgDash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endParaRPr lang="en-US" sz="1600" strike="sngStrike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5008132"/>
            <a:ext cx="9144000" cy="1445204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  <a:prstDash val="lgDash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endParaRPr lang="en-US" sz="1600" strike="sngStrike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03213"/>
            <a:ext cx="4176464" cy="699896"/>
          </a:xfrm>
        </p:spPr>
        <p:txBody>
          <a:bodyPr/>
          <a:lstStyle/>
          <a:p>
            <a:r>
              <a:rPr lang="en-GB" dirty="0"/>
              <a:t>Typography / 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936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>
                <a:solidFill>
                  <a:srgbClr val="0E6EB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Open Sans</a:t>
            </a:r>
            <a:r>
              <a:rPr lang="en-GB" sz="2400" dirty="0">
                <a:solidFill>
                  <a:srgbClr val="0E6EB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is the recommended font.</a:t>
            </a:r>
          </a:p>
          <a:p>
            <a:pPr marL="0" indent="0" algn="just">
              <a:buNone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Contains all styles: regular, </a:t>
            </a:r>
            <a:r>
              <a:rPr lang="en-US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bold</a:t>
            </a: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and </a:t>
            </a:r>
            <a:r>
              <a:rPr lang="en-US" sz="2000" i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italic</a:t>
            </a: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5013176"/>
            <a:ext cx="835292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1900" dirty="0"/>
              <a:t>As an alternative to Open Sans: </a:t>
            </a:r>
            <a:r>
              <a:rPr lang="en-GB" sz="1900" dirty="0" err="1"/>
              <a:t>Vollkorn</a:t>
            </a:r>
            <a:r>
              <a:rPr lang="en-GB" sz="1900" dirty="0"/>
              <a:t>.</a:t>
            </a:r>
            <a:endParaRPr lang="en-GB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GB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n-GB" sz="1900" dirty="0"/>
              <a:t>Avoid unusual or bizarre fonts, unless the target audience fits with your choice.</a:t>
            </a:r>
            <a:endParaRPr lang="en-US" sz="19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337" y="2204864"/>
            <a:ext cx="7771071" cy="270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13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631568"/>
            <a:ext cx="4390784" cy="3948980"/>
          </a:xfrm>
          <a:prstGeom prst="rect">
            <a:avLst/>
          </a:prstGeom>
          <a:solidFill>
            <a:schemeClr val="accent5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186742"/>
            <a:ext cx="4176464" cy="1008111"/>
          </a:xfrm>
        </p:spPr>
        <p:txBody>
          <a:bodyPr/>
          <a:lstStyle/>
          <a:p>
            <a:r>
              <a:rPr lang="en-GB" dirty="0"/>
              <a:t>Social media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76" y="2453774"/>
            <a:ext cx="8229600" cy="412677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hashtags: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#InterregIPA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#Interreg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#RomaniaSerbia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#InterregIPARomaniaSerbia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#EuropeanUnion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 Project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JEMS</a:t>
            </a:r>
            <a:r>
              <a:rPr lang="ro-RO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o-R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6" y="1374857"/>
            <a:ext cx="936104" cy="93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91" y="1215234"/>
            <a:ext cx="1395952" cy="1395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31" y="1469004"/>
            <a:ext cx="841957" cy="841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35" y="1127286"/>
            <a:ext cx="1581633" cy="15816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44776" y="2631568"/>
            <a:ext cx="4699224" cy="3948980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4444776" y="3068960"/>
            <a:ext cx="4499992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For the Programme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Facebook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 page use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@ipacbcrose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to link to the Programme.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For the Programme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Twitter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 page: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@IPACBCRORS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. 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For the Programme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Instagram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 page: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@ipacbcrors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o-R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9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0339" y="5942426"/>
            <a:ext cx="2360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©ROCBC Timisoara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85795"/>
            <a:ext cx="8568952" cy="38566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76064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900" dirty="0"/>
              <a:t>Use </a:t>
            </a:r>
            <a:r>
              <a:rPr lang="en-GB" sz="2900" b="1" dirty="0"/>
              <a:t>photos </a:t>
            </a:r>
            <a:r>
              <a:rPr lang="en-GB" sz="2900" dirty="0"/>
              <a:t>and mention the </a:t>
            </a:r>
            <a:r>
              <a:rPr lang="en-GB" sz="2900" b="1" dirty="0"/>
              <a:t>copyright holder</a:t>
            </a:r>
            <a:r>
              <a:rPr lang="ro-RO" sz="29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033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7544" y="1495277"/>
            <a:ext cx="8280920" cy="2797819"/>
          </a:xfrm>
          <a:prstGeom prst="rect">
            <a:avLst/>
          </a:prstGeom>
          <a:solidFill>
            <a:schemeClr val="accent5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551" y="185253"/>
            <a:ext cx="2709168" cy="1008111"/>
          </a:xfrm>
        </p:spPr>
        <p:txBody>
          <a:bodyPr/>
          <a:lstStyle/>
          <a:p>
            <a:pPr algn="r"/>
            <a:r>
              <a:rPr lang="en-GB" dirty="0"/>
              <a:t>Website</a:t>
            </a:r>
            <a:r>
              <a:rPr lang="ro-RO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69428"/>
            <a:ext cx="7939167" cy="23796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partner shall provide on the </a:t>
            </a:r>
            <a:r>
              <a:rPr lang="en-US" sz="2000" b="1" dirty="0">
                <a:solidFill>
                  <a:srgbClr val="0E6EB6"/>
                </a:solidFill>
              </a:rPr>
              <a:t>partner’s official website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sz="2000" b="1" dirty="0">
                <a:solidFill>
                  <a:srgbClr val="0E6EB6"/>
                </a:solidFill>
              </a:rPr>
              <a:t>social media sites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b="1" dirty="0">
                <a:solidFill>
                  <a:srgbClr val="C00000"/>
                </a:solidFill>
              </a:rPr>
              <a:t>where such sites exist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short description of the project, including its aims and results</a:t>
            </a:r>
            <a:r>
              <a:rPr lang="ro-R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4869160"/>
            <a:ext cx="8208912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E6EB6"/>
                </a:solidFill>
              </a:rPr>
              <a:t>Good practice: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display the Programme logo inside the viewing area of digital devices, without requiring the user to scroll down the page.</a:t>
            </a:r>
          </a:p>
        </p:txBody>
      </p:sp>
    </p:spTree>
    <p:extLst>
      <p:ext uri="{BB962C8B-B14F-4D97-AF65-F5344CB8AC3E}">
        <p14:creationId xmlns:p14="http://schemas.microsoft.com/office/powerpoint/2010/main" val="93887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5D09AA-D88A-37C3-F239-2C690AE4E4EF}"/>
              </a:ext>
            </a:extLst>
          </p:cNvPr>
          <p:cNvSpPr/>
          <p:nvPr/>
        </p:nvSpPr>
        <p:spPr>
          <a:xfrm>
            <a:off x="445694" y="5373219"/>
            <a:ext cx="3772363" cy="736484"/>
          </a:xfrm>
          <a:prstGeom prst="rect">
            <a:avLst/>
          </a:prstGeom>
          <a:solidFill>
            <a:srgbClr val="FFCC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CA49D6-706A-709D-91AD-CDDBDD85FBA7}"/>
              </a:ext>
            </a:extLst>
          </p:cNvPr>
          <p:cNvSpPr/>
          <p:nvPr/>
        </p:nvSpPr>
        <p:spPr>
          <a:xfrm>
            <a:off x="445693" y="3841261"/>
            <a:ext cx="3772363" cy="736484"/>
          </a:xfrm>
          <a:prstGeom prst="rect">
            <a:avLst/>
          </a:prstGeom>
          <a:solidFill>
            <a:srgbClr val="FFCC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60648"/>
            <a:ext cx="3710262" cy="864095"/>
          </a:xfrm>
        </p:spPr>
        <p:txBody>
          <a:bodyPr/>
          <a:lstStyle/>
          <a:p>
            <a:r>
              <a:rPr lang="ro-RO" sz="2000" b="0" dirty="0">
                <a:solidFill>
                  <a:schemeClr val="tx1"/>
                </a:solidFill>
              </a:rPr>
              <a:t>www.romania-serbia.net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29" y="2221271"/>
            <a:ext cx="4449743" cy="3888432"/>
          </a:xfrm>
          <a:prstGeom prst="rect">
            <a:avLst/>
          </a:prstGeom>
          <a:ln w="15875">
            <a:solidFill>
              <a:srgbClr val="0E6EB6"/>
            </a:solidFill>
            <a:prstDash val="sysDash"/>
          </a:ln>
        </p:spPr>
      </p:pic>
      <p:sp>
        <p:nvSpPr>
          <p:cNvPr id="8" name="Rectangle 7"/>
          <p:cNvSpPr/>
          <p:nvPr/>
        </p:nvSpPr>
        <p:spPr>
          <a:xfrm>
            <a:off x="473968" y="2220390"/>
            <a:ext cx="3744088" cy="736484"/>
          </a:xfrm>
          <a:prstGeom prst="rect">
            <a:avLst/>
          </a:prstGeom>
          <a:solidFill>
            <a:srgbClr val="FFCC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452264" y="1154876"/>
            <a:ext cx="8433974" cy="73648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 a </a:t>
            </a:r>
            <a:r>
              <a:rPr lang="en-GB" sz="2800" b="1" dirty="0">
                <a:solidFill>
                  <a:srgbClr val="0E6EB6"/>
                </a:solidFill>
              </a:rPr>
              <a:t>link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the Programme website</a:t>
            </a:r>
            <a:r>
              <a:rPr lang="ro-RO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7A045A-BB4D-2376-E122-C6EA94B37440}"/>
              </a:ext>
            </a:extLst>
          </p:cNvPr>
          <p:cNvSpPr/>
          <p:nvPr/>
        </p:nvSpPr>
        <p:spPr>
          <a:xfrm>
            <a:off x="489248" y="2260346"/>
            <a:ext cx="8099049" cy="550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materials: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55CAE0-FAD6-97B8-17DC-71609AF41BAD}"/>
              </a:ext>
            </a:extLst>
          </p:cNvPr>
          <p:cNvSpPr/>
          <p:nvPr/>
        </p:nvSpPr>
        <p:spPr>
          <a:xfrm>
            <a:off x="445694" y="3816045"/>
            <a:ext cx="3744088" cy="64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own website: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096FCF-561A-7DD9-C19B-203B0B466511}"/>
              </a:ext>
            </a:extLst>
          </p:cNvPr>
          <p:cNvSpPr/>
          <p:nvPr/>
        </p:nvSpPr>
        <p:spPr>
          <a:xfrm>
            <a:off x="506270" y="5319688"/>
            <a:ext cx="3816769" cy="64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social media accounts</a:t>
            </a:r>
            <a:r>
              <a:rPr lang="ro-RO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3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2743" y="1700808"/>
            <a:ext cx="8435280" cy="194421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GB" sz="2600" dirty="0"/>
              <a:t>Displayed as soon as the physical implementation of operations involving </a:t>
            </a:r>
            <a:r>
              <a:rPr lang="en-GB" sz="2600" b="1" dirty="0"/>
              <a:t>physical investment</a:t>
            </a:r>
            <a:r>
              <a:rPr lang="en-GB" sz="2600" dirty="0"/>
              <a:t> </a:t>
            </a:r>
            <a:r>
              <a:rPr lang="en-GB" sz="2600" b="1" dirty="0"/>
              <a:t>starts</a:t>
            </a:r>
            <a:r>
              <a:rPr lang="en-GB" sz="2600" dirty="0"/>
              <a:t> or </a:t>
            </a:r>
            <a:r>
              <a:rPr lang="en-GB" sz="2600" b="1" dirty="0"/>
              <a:t>purchased equipment is installed</a:t>
            </a:r>
            <a:r>
              <a:rPr lang="en-GB" sz="2600" dirty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176464" cy="1080120"/>
          </a:xfrm>
        </p:spPr>
        <p:txBody>
          <a:bodyPr/>
          <a:lstStyle/>
          <a:p>
            <a:pPr algn="r"/>
            <a:r>
              <a:rPr lang="en-GB" dirty="0"/>
              <a:t>Durable plaques and billboards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AAE218A1-0878-DB77-B0F8-8A2F5A7AA7E2}"/>
              </a:ext>
            </a:extLst>
          </p:cNvPr>
          <p:cNvSpPr txBox="1">
            <a:spLocks/>
          </p:cNvSpPr>
          <p:nvPr/>
        </p:nvSpPr>
        <p:spPr>
          <a:xfrm>
            <a:off x="398475" y="3789040"/>
            <a:ext cx="8435280" cy="2376264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GB" b="1" dirty="0"/>
              <a:t>Durable </a:t>
            </a:r>
            <a:r>
              <a:rPr lang="en-GB" dirty="0"/>
              <a:t>plaques or billboards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b="1" dirty="0"/>
              <a:t>Clearly visible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public</a:t>
            </a:r>
            <a:r>
              <a:rPr lang="en-GB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the </a:t>
            </a:r>
            <a:r>
              <a:rPr lang="en-GB" b="1" dirty="0"/>
              <a:t>Programme logo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510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2114" y="3278149"/>
            <a:ext cx="8435280" cy="2440798"/>
          </a:xfrm>
          <a:solidFill>
            <a:srgbClr val="F2F2F2"/>
          </a:solidFill>
          <a:ln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Prefer items that are needed and have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high use value</a:t>
            </a:r>
            <a:r>
              <a:rPr lang="en-GB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Prefer</a:t>
            </a:r>
            <a:r>
              <a:rPr lang="en-GB" sz="2400" b="1" dirty="0"/>
              <a:t> local products </a:t>
            </a:r>
            <a:r>
              <a:rPr lang="en-GB" sz="2400" dirty="0"/>
              <a:t>and production sites closer.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Prefer </a:t>
            </a:r>
            <a:r>
              <a:rPr lang="en-GB" sz="2400" b="1" dirty="0"/>
              <a:t>durable, environmentally friendly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r>
              <a:rPr lang="en-GB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Preferable 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reusable</a:t>
            </a:r>
            <a:r>
              <a:rPr lang="en-GB" sz="2400" b="1" dirty="0"/>
              <a:t> items </a:t>
            </a:r>
            <a:r>
              <a:rPr lang="en-GB" sz="2400" dirty="0"/>
              <a:t>and 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designs;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Promotional items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429813D7-2BB6-E88A-B0AF-7D792B978189}"/>
              </a:ext>
            </a:extLst>
          </p:cNvPr>
          <p:cNvSpPr txBox="1">
            <a:spLocks/>
          </p:cNvSpPr>
          <p:nvPr/>
        </p:nvSpPr>
        <p:spPr>
          <a:xfrm>
            <a:off x="498376" y="1673277"/>
            <a:ext cx="8435280" cy="143177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600" b="1" dirty="0"/>
              <a:t>In producing promotional items</a:t>
            </a:r>
            <a:r>
              <a:rPr lang="en-GB" sz="2600" dirty="0"/>
              <a:t>, take a minute to </a:t>
            </a:r>
            <a:r>
              <a:rPr lang="en-GB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their impact</a:t>
            </a:r>
            <a:r>
              <a:rPr lang="en-GB" sz="2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600" dirty="0"/>
              <a:t>environmentally, socially and economically:</a:t>
            </a:r>
            <a:endParaRPr lang="ro-RO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0F4E88-9247-DD2B-37CC-61FDDED1E2E6}"/>
              </a:ext>
            </a:extLst>
          </p:cNvPr>
          <p:cNvSpPr txBox="1"/>
          <p:nvPr/>
        </p:nvSpPr>
        <p:spPr>
          <a:xfrm>
            <a:off x="4716015" y="5892043"/>
            <a:ext cx="4217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o-RO" sz="1800" i="1" dirty="0"/>
              <a:t>* O</a:t>
            </a:r>
            <a:r>
              <a:rPr lang="en-GB" sz="1800" i="1" dirty="0"/>
              <a:t>n banners avoid dates and stay general.</a:t>
            </a:r>
          </a:p>
        </p:txBody>
      </p:sp>
    </p:spTree>
    <p:extLst>
      <p:ext uri="{BB962C8B-B14F-4D97-AF65-F5344CB8AC3E}">
        <p14:creationId xmlns:p14="http://schemas.microsoft.com/office/powerpoint/2010/main" val="367335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BFF1AA4-CE73-F014-B01E-E660D57E8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485" y="1333872"/>
            <a:ext cx="8487980" cy="532656"/>
          </a:xfrm>
          <a:solidFill>
            <a:srgbClr val="00B050"/>
          </a:solidFill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greener!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51A43F-62C7-B746-F1DB-9655DBA69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839" y="2132856"/>
            <a:ext cx="8363272" cy="3528392"/>
          </a:xfrm>
          <a:ln w="57150"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100" b="1" dirty="0">
                <a:effectLst/>
              </a:rPr>
              <a:t>Publications disseminated </a:t>
            </a:r>
            <a:r>
              <a:rPr lang="en-GB" sz="2100" dirty="0">
                <a:effectLst/>
              </a:rPr>
              <a:t>by</a:t>
            </a:r>
            <a:r>
              <a:rPr lang="en-GB" sz="2100" b="1" dirty="0">
                <a:effectLst/>
              </a:rPr>
              <a:t> electronic </a:t>
            </a:r>
            <a:r>
              <a:rPr lang="en-GB" sz="2100" dirty="0">
                <a:effectLst/>
              </a:rPr>
              <a:t>means;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100" b="1" dirty="0">
                <a:effectLst/>
              </a:rPr>
              <a:t>Recycled paper</a:t>
            </a:r>
            <a:r>
              <a:rPr lang="en-GB" sz="2100" dirty="0">
                <a:effectLst/>
              </a:rPr>
              <a:t>, </a:t>
            </a:r>
            <a:r>
              <a:rPr lang="en-GB" sz="2100" b="1" dirty="0">
                <a:effectLst/>
              </a:rPr>
              <a:t>print both sides</a:t>
            </a:r>
            <a:r>
              <a:rPr lang="en-GB" sz="2100" dirty="0">
                <a:effectLst/>
              </a:rPr>
              <a:t>, </a:t>
            </a:r>
            <a:r>
              <a:rPr lang="en-GB" sz="2100" b="1" dirty="0">
                <a:effectLst/>
              </a:rPr>
              <a:t>print-friendly</a:t>
            </a:r>
            <a:endParaRPr lang="en-GB" sz="2100" b="1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100" dirty="0"/>
              <a:t>The </a:t>
            </a:r>
            <a:r>
              <a:rPr lang="en-GB" sz="2100" b="1" dirty="0"/>
              <a:t>u</a:t>
            </a:r>
            <a:r>
              <a:rPr lang="en-GB" sz="2100" b="1" dirty="0">
                <a:effectLst/>
              </a:rPr>
              <a:t>se of natural light </a:t>
            </a:r>
            <a:r>
              <a:rPr lang="en-GB" sz="2100" dirty="0">
                <a:effectLst/>
              </a:rPr>
              <a:t>is preferred;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100" dirty="0"/>
              <a:t>The</a:t>
            </a:r>
            <a:r>
              <a:rPr lang="en-GB" sz="2100" dirty="0">
                <a:effectLst/>
              </a:rPr>
              <a:t> </a:t>
            </a:r>
            <a:r>
              <a:rPr lang="en-GB" sz="2100" b="1" dirty="0">
                <a:effectLst/>
              </a:rPr>
              <a:t>use of energy-efficient light bulbs</a:t>
            </a:r>
            <a:r>
              <a:rPr lang="en-GB" sz="2000" dirty="0">
                <a:effectLst/>
              </a:rPr>
              <a:t> is strongly encouraged;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100" b="1" dirty="0">
                <a:effectLst/>
              </a:rPr>
              <a:t>Online meetings </a:t>
            </a:r>
            <a:r>
              <a:rPr lang="en-GB" sz="2100" dirty="0">
                <a:effectLst/>
              </a:rPr>
              <a:t>should be preferred whenever feasible;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100" b="1" dirty="0"/>
              <a:t>E</a:t>
            </a:r>
            <a:r>
              <a:rPr lang="en-GB" sz="2100" b="1" dirty="0">
                <a:effectLst/>
              </a:rPr>
              <a:t>lectronic communication </a:t>
            </a:r>
            <a:r>
              <a:rPr lang="en-GB" sz="2100" dirty="0">
                <a:effectLst/>
              </a:rPr>
              <a:t>should be used instead of printed materials </a:t>
            </a:r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pre-meeting and follow-up communications</a:t>
            </a:r>
            <a:r>
              <a:rPr lang="en-GB" sz="2100" dirty="0">
                <a:effectLst/>
              </a:rPr>
              <a:t>;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100" dirty="0">
                <a:effectLst/>
              </a:rPr>
              <a:t>The use of decorative elements should be minimised</a:t>
            </a:r>
            <a:r>
              <a:rPr lang="ro-RO" sz="2100" dirty="0">
                <a:effectLst/>
              </a:rPr>
              <a:t>;</a:t>
            </a:r>
            <a:endParaRPr lang="en-GB" sz="2100" dirty="0">
              <a:effectLst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2100" dirty="0"/>
              <a:t> Reuse</a:t>
            </a:r>
            <a:r>
              <a:rPr lang="en-GB" sz="2100" dirty="0">
                <a:effectLst/>
              </a:rPr>
              <a:t> of badges should be encouraged.</a:t>
            </a:r>
            <a:endParaRPr lang="en-GB" sz="21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76A6309-6D09-75B9-7158-F92741D6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260648"/>
            <a:ext cx="5760640" cy="1008111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Incorporate sustainability</a:t>
            </a:r>
            <a:b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your projects </a:t>
            </a:r>
          </a:p>
        </p:txBody>
      </p:sp>
    </p:spTree>
    <p:extLst>
      <p:ext uri="{BB962C8B-B14F-4D97-AF65-F5344CB8AC3E}">
        <p14:creationId xmlns:p14="http://schemas.microsoft.com/office/powerpoint/2010/main" val="2500197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03B397-5BEA-2994-6576-5EA26D671FDC}"/>
              </a:ext>
            </a:extLst>
          </p:cNvPr>
          <p:cNvSpPr txBox="1"/>
          <p:nvPr/>
        </p:nvSpPr>
        <p:spPr>
          <a:xfrm>
            <a:off x="-5173" y="5515810"/>
            <a:ext cx="9144000" cy="900000"/>
          </a:xfrm>
          <a:prstGeom prst="rect">
            <a:avLst/>
          </a:prstGeom>
          <a:solidFill>
            <a:srgbClr val="FFED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o-RO" sz="1600" dirty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C407FF-0B87-998C-7F54-5D03A0313C0C}"/>
              </a:ext>
            </a:extLst>
          </p:cNvPr>
          <p:cNvSpPr txBox="1"/>
          <p:nvPr/>
        </p:nvSpPr>
        <p:spPr>
          <a:xfrm>
            <a:off x="-5173" y="4613614"/>
            <a:ext cx="9144000" cy="900000"/>
          </a:xfrm>
          <a:prstGeom prst="rect">
            <a:avLst/>
          </a:prstGeom>
          <a:solidFill>
            <a:srgbClr val="FFED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o-RO" sz="1600" dirty="0">
              <a:effectLst/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97CC11E-B159-5A18-350A-D2BBFC41DF11}"/>
              </a:ext>
            </a:extLst>
          </p:cNvPr>
          <p:cNvSpPr txBox="1">
            <a:spLocks/>
          </p:cNvSpPr>
          <p:nvPr/>
        </p:nvSpPr>
        <p:spPr>
          <a:xfrm>
            <a:off x="499718" y="1344386"/>
            <a:ext cx="8075240" cy="9634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advice on visibility contact </a:t>
            </a:r>
          </a:p>
          <a:p>
            <a:pPr marL="0" indent="0" algn="ctr">
              <a:buNone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Joint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Secretariat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62FF8E-9D52-8225-B974-2498A42485BB}"/>
              </a:ext>
            </a:extLst>
          </p:cNvPr>
          <p:cNvSpPr txBox="1"/>
          <p:nvPr/>
        </p:nvSpPr>
        <p:spPr>
          <a:xfrm>
            <a:off x="759603" y="2636912"/>
            <a:ext cx="7818549" cy="172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</a:t>
            </a:r>
            <a:r>
              <a:rPr lang="ro-RO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your attention!</a:t>
            </a:r>
          </a:p>
        </p:txBody>
      </p:sp>
      <p:sp>
        <p:nvSpPr>
          <p:cNvPr id="11" name="Subtitle 17">
            <a:extLst>
              <a:ext uri="{FF2B5EF4-FFF2-40B4-BE49-F238E27FC236}">
                <a16:creationId xmlns:a16="http://schemas.microsoft.com/office/drawing/2014/main" xmlns="" id="{1C9CBB98-2DE6-0991-6585-8CC28346C0E1}"/>
              </a:ext>
            </a:extLst>
          </p:cNvPr>
          <p:cNvSpPr txBox="1">
            <a:spLocks/>
          </p:cNvSpPr>
          <p:nvPr/>
        </p:nvSpPr>
        <p:spPr>
          <a:xfrm>
            <a:off x="534380" y="4776698"/>
            <a:ext cx="8064895" cy="153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Dani Bàrdos – Communication Consultant</a:t>
            </a: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dani.bardos@brct-timisoara.ro</a:t>
            </a: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Office for Cross-border Cooperation Timisoara</a:t>
            </a:r>
            <a:endPara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o-RO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+40356426360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3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ini pentru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58687"/>
            <a:ext cx="7806040" cy="38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Single Corner Rectangle 4"/>
          <p:cNvSpPr/>
          <p:nvPr/>
        </p:nvSpPr>
        <p:spPr>
          <a:xfrm>
            <a:off x="-11658" y="1326724"/>
            <a:ext cx="9155658" cy="5128175"/>
          </a:xfrm>
          <a:prstGeom prst="snip1Rect">
            <a:avLst/>
          </a:prstGeom>
          <a:solidFill>
            <a:srgbClr val="C6D9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Imagine similar&amp;abreve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2" y="3212976"/>
            <a:ext cx="316896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73875" y="1326724"/>
            <a:ext cx="7887741" cy="210384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rules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</a:t>
            </a:r>
            <a:r>
              <a:rPr lang="ro-R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project partners.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Visual Identity Manual (VIM)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models of various communication tools will be available on: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2400" b="1" dirty="0">
                <a:solidFill>
                  <a:srgbClr val="0E6E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www.romania-serbia.net</a:t>
            </a:r>
            <a:endParaRPr lang="en-GB" sz="1100" dirty="0">
              <a:solidFill>
                <a:srgbClr val="0E6EB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19763" y="3573016"/>
            <a:ext cx="6233045" cy="1656184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partners have to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promote the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their projects to relevant groups or to the general public, using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plain language and the Programme logo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3" y="6453336"/>
            <a:ext cx="9144000" cy="404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8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69"/>
          <a:stretch/>
        </p:blipFill>
        <p:spPr bwMode="auto">
          <a:xfrm>
            <a:off x="6665534" y="4509120"/>
            <a:ext cx="229895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196752"/>
            <a:ext cx="9161582" cy="576064"/>
          </a:xfrm>
          <a:prstGeom prst="rect">
            <a:avLst/>
          </a:prstGeom>
          <a:solidFill>
            <a:srgbClr val="0E6EB6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 of visibility and communication: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5576" y="1844824"/>
            <a:ext cx="8208912" cy="460851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the successful implementation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project;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public awareness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the project and its results;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transparency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use of funds;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highlight the role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European Union.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1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0" y="1196752"/>
            <a:ext cx="9161582" cy="576064"/>
          </a:xfrm>
          <a:prstGeom prst="rect">
            <a:avLst/>
          </a:prstGeom>
          <a:solidFill>
            <a:srgbClr val="0E6EB6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1772816"/>
            <a:ext cx="8424936" cy="475252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0E6EB6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00000"/>
              </a:buClr>
              <a:buNone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Lead Partner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shall ensure that</a:t>
            </a:r>
            <a:r>
              <a:rPr lang="ro-R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ro-R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r>
              <a:rPr lang="en-US" sz="2400" b="1" dirty="0">
                <a:solidFill>
                  <a:srgbClr val="0E6E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and visibility materials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realized by the project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made available upon request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programme bodies, European Union institutions, bodies, offices or agencies </a:t>
            </a:r>
            <a:endParaRPr lang="ro-R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ro-RO" sz="2400" b="1" dirty="0">
              <a:solidFill>
                <a:srgbClr val="0E6EB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r>
              <a:rPr lang="en-US" sz="2400" b="1" dirty="0">
                <a:solidFill>
                  <a:srgbClr val="0E6E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US" sz="2400" dirty="0">
                <a:solidFill>
                  <a:srgbClr val="0E6E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royalty-free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non-exclusive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irrevocable license to use such material and any pre-existing rights attached to it is granted to the European Union. </a:t>
            </a:r>
          </a:p>
          <a:p>
            <a:pPr marL="0" indent="0" algn="r">
              <a:buClr>
                <a:srgbClr val="C00000"/>
              </a:buClr>
              <a:buNone/>
            </a:pPr>
            <a:r>
              <a:rPr lang="en-US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(CPR Regulation 2021/1060 Annex IX point 2)</a:t>
            </a:r>
          </a:p>
        </p:txBody>
      </p:sp>
    </p:spTree>
    <p:extLst>
      <p:ext uri="{BB962C8B-B14F-4D97-AF65-F5344CB8AC3E}">
        <p14:creationId xmlns:p14="http://schemas.microsoft.com/office/powerpoint/2010/main" val="128632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843597"/>
              </p:ext>
            </p:extLst>
          </p:nvPr>
        </p:nvGraphicFramePr>
        <p:xfrm>
          <a:off x="-1260648" y="548680"/>
          <a:ext cx="113772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9273904"/>
              </p:ext>
            </p:extLst>
          </p:nvPr>
        </p:nvGraphicFramePr>
        <p:xfrm>
          <a:off x="277503" y="3645024"/>
          <a:ext cx="8642309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57633" y="2060848"/>
            <a:ext cx="856932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800" b="1" dirty="0">
                <a:solidFill>
                  <a:srgbClr val="0E6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Interreg IPA Romania-Serbia Programme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504056"/>
          </a:xfrm>
          <a:solidFill>
            <a:srgbClr val="0E6EB6"/>
          </a:solidFill>
        </p:spPr>
        <p:txBody>
          <a:bodyPr/>
          <a:lstStyle/>
          <a:p>
            <a:pPr marL="538163" algn="l"/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name used for communication purposes: </a:t>
            </a:r>
          </a:p>
        </p:txBody>
      </p:sp>
    </p:spTree>
    <p:extLst>
      <p:ext uri="{BB962C8B-B14F-4D97-AF65-F5344CB8AC3E}">
        <p14:creationId xmlns:p14="http://schemas.microsoft.com/office/powerpoint/2010/main" val="42290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73" y="6453336"/>
            <a:ext cx="9144000" cy="404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logo</a:t>
            </a:r>
            <a:endParaRPr lang="ro-RO" dirty="0"/>
          </a:p>
        </p:txBody>
      </p:sp>
      <p:sp>
        <p:nvSpPr>
          <p:cNvPr id="14" name="Rounded Rectangle 13"/>
          <p:cNvSpPr/>
          <p:nvPr/>
        </p:nvSpPr>
        <p:spPr>
          <a:xfrm>
            <a:off x="107504" y="5085184"/>
            <a:ext cx="8928992" cy="100811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logo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used on </a:t>
            </a:r>
            <a:endParaRPr lang="ro-RO" sz="2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200" b="1" dirty="0">
                <a:solidFill>
                  <a:srgbClr val="0E6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communication</a:t>
            </a:r>
            <a:r>
              <a:rPr lang="en-US" sz="2200" dirty="0">
                <a:solidFill>
                  <a:srgbClr val="0E6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b="1" dirty="0">
                <a:solidFill>
                  <a:srgbClr val="0E6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materials, preferably the </a:t>
            </a:r>
            <a:r>
              <a:rPr lang="en-US" sz="2200" b="1" dirty="0" err="1">
                <a:solidFill>
                  <a:srgbClr val="0E6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2200" b="1" dirty="0">
                <a:solidFill>
                  <a:srgbClr val="0E6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version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white background.</a:t>
            </a:r>
          </a:p>
        </p:txBody>
      </p:sp>
      <p:pic>
        <p:nvPicPr>
          <p:cNvPr id="5" name="Picture 2" descr="https://lh6.googleusercontent.com/pqRxeH_xF8Is4WrqL_d6Rzc5yTzEltuSpZ2yLR8gTZIF4CoPWHpnHI8oyymQT9re4PIHBMXhUgeythl0eBPcQ5Sbns3KC8oY-s4lxHQPDXU_eekzfOrqMZIHEVOAYqWI233BpwfwGCTK4J7hcEb4avSIoLtwn8LhbiZW7SVH_X9QvayOnD5dMO8K6fUEhBP1Nx1m85zZ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" y="1867413"/>
            <a:ext cx="9123693" cy="271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8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199517"/>
            <a:ext cx="4536504" cy="1008111"/>
          </a:xfrm>
        </p:spPr>
        <p:txBody>
          <a:bodyPr/>
          <a:lstStyle/>
          <a:p>
            <a:r>
              <a:rPr lang="en-GB" dirty="0"/>
              <a:t>Language variations</a:t>
            </a:r>
            <a:endParaRPr lang="ro-RO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888592"/>
              </p:ext>
            </p:extLst>
          </p:nvPr>
        </p:nvGraphicFramePr>
        <p:xfrm>
          <a:off x="356794" y="1556792"/>
          <a:ext cx="2919062" cy="4536502"/>
        </p:xfrm>
        <a:graphic>
          <a:graphicData uri="http://schemas.openxmlformats.org/drawingml/2006/table">
            <a:tbl>
              <a:tblPr/>
              <a:tblGrid>
                <a:gridCol w="2919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961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English</a:t>
                      </a: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961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Romanian</a:t>
                      </a:r>
                      <a:endParaRPr lang="en-US" sz="2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7669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Serbian Cyrillic</a:t>
                      </a:r>
                      <a:endParaRPr lang="en-US" sz="2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961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Serbian Latin</a:t>
                      </a:r>
                      <a:endParaRPr lang="en-US" sz="2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9751754" y="-209719"/>
            <a:ext cx="18895754" cy="66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01" y="1243632"/>
            <a:ext cx="4632075" cy="139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01" y="2467768"/>
            <a:ext cx="4632075" cy="1393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01" y="3763912"/>
            <a:ext cx="4632075" cy="1393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3" y="5085184"/>
            <a:ext cx="4632075" cy="13932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23528" y="2564904"/>
            <a:ext cx="8424936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3528" y="3861048"/>
            <a:ext cx="8424936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3528" y="5157192"/>
            <a:ext cx="8424936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4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xmlns="" id="{1AD1C8D7-A21D-480A-064B-F8556D872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755883"/>
              </p:ext>
            </p:extLst>
          </p:nvPr>
        </p:nvGraphicFramePr>
        <p:xfrm>
          <a:off x="247062" y="2627575"/>
          <a:ext cx="5023222" cy="118871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023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168">
                <a:tc>
                  <a:txBody>
                    <a:bodyPr/>
                    <a:lstStyle/>
                    <a:p>
                      <a:pPr marL="1530350" indent="-1530350" algn="l"/>
                      <a:r>
                        <a:rPr lang="en-GB" sz="2400" noProof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Priority 1: Environmental protection and risk management </a:t>
                      </a:r>
                      <a:endParaRPr lang="en-GB" sz="2400" b="1" noProof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50BE36-01D2-136B-0591-55253393C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20466"/>
            <a:ext cx="1617212" cy="1616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569" y="305809"/>
            <a:ext cx="4176464" cy="1008111"/>
          </a:xfrm>
        </p:spPr>
        <p:txBody>
          <a:bodyPr/>
          <a:lstStyle/>
          <a:p>
            <a:r>
              <a:rPr lang="en-GB" dirty="0"/>
              <a:t>Priority Icons</a:t>
            </a:r>
            <a:endParaRPr lang="ro-RO" dirty="0"/>
          </a:p>
        </p:txBody>
      </p:sp>
      <p:graphicFrame>
        <p:nvGraphicFramePr>
          <p:cNvPr id="13" name="Content Placeholder 1">
            <a:extLst>
              <a:ext uri="{FF2B5EF4-FFF2-40B4-BE49-F238E27FC236}">
                <a16:creationId xmlns:a16="http://schemas.microsoft.com/office/drawing/2014/main" xmlns="" id="{1AD1C8D7-A21D-480A-064B-F8556D872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740630"/>
              </p:ext>
            </p:extLst>
          </p:nvPr>
        </p:nvGraphicFramePr>
        <p:xfrm>
          <a:off x="247062" y="4857352"/>
          <a:ext cx="5023222" cy="82295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023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1530350" indent="-1530350" algn="l"/>
                      <a:r>
                        <a:rPr lang="en-US" sz="2400" noProof="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Priority 2: Social and economic development </a:t>
                      </a:r>
                      <a:endParaRPr lang="en-US" sz="2400" b="1" noProof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4DDAB61-FBAE-4279-1496-46A7DC7F7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34" y="4509120"/>
            <a:ext cx="1621674" cy="1621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21" y="2259696"/>
            <a:ext cx="1601352" cy="1601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02" y="4553640"/>
            <a:ext cx="1588030" cy="15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7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9906</TotalTime>
  <Words>691</Words>
  <Application>Microsoft Office PowerPoint</Application>
  <PresentationFormat>On-screen Show (4:3)</PresentationFormat>
  <Paragraphs>110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Montserrat</vt:lpstr>
      <vt:lpstr>Myriad Pro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Programme name used for communication purposes: </vt:lpstr>
      <vt:lpstr>Programme logo</vt:lpstr>
      <vt:lpstr>Language variations</vt:lpstr>
      <vt:lpstr>Priority Icons</vt:lpstr>
      <vt:lpstr>Typography / Fonts</vt:lpstr>
      <vt:lpstr>Social media</vt:lpstr>
      <vt:lpstr>PowerPoint Presentation</vt:lpstr>
      <vt:lpstr>Websites</vt:lpstr>
      <vt:lpstr>www.romania-serbia.net</vt:lpstr>
      <vt:lpstr>Durable plaques and billboards</vt:lpstr>
      <vt:lpstr>Promotional items</vt:lpstr>
      <vt:lpstr>Incorporate sustainability into your projects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Bardos</dc:creator>
  <cp:lastModifiedBy>Carmen-Dana, Stojanovic</cp:lastModifiedBy>
  <cp:revision>411</cp:revision>
  <cp:lastPrinted>2016-09-28T11:51:08Z</cp:lastPrinted>
  <dcterms:created xsi:type="dcterms:W3CDTF">2015-10-27T11:54:26Z</dcterms:created>
  <dcterms:modified xsi:type="dcterms:W3CDTF">2022-11-04T12:20:29Z</dcterms:modified>
</cp:coreProperties>
</file>